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488" r:id="rId2"/>
    <p:sldId id="569" r:id="rId3"/>
    <p:sldId id="563" r:id="rId4"/>
    <p:sldId id="584" r:id="rId5"/>
  </p:sldIdLst>
  <p:sldSz cx="9144000" cy="6858000" type="screen4x3"/>
  <p:notesSz cx="6797675" cy="9926638"/>
  <p:defaultTextStyle>
    <a:defPPr>
      <a:defRPr lang="fr-FR"/>
    </a:defPPr>
    <a:lvl1pPr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8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ilisateur Windows" initials="UW" lastIdx="1" clrIdx="0"/>
  <p:cmAuthor id="1" name="Philippe Bron" initials="PB"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83"/>
    <a:srgbClr val="FFFFCC"/>
    <a:srgbClr val="CCCCC4"/>
    <a:srgbClr val="FFCC00"/>
    <a:srgbClr val="CCFFCC"/>
    <a:srgbClr val="9999FF"/>
    <a:srgbClr val="FFCCFF"/>
    <a:srgbClr val="CCECFF"/>
    <a:srgbClr val="BABCB4"/>
    <a:srgbClr val="E51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6448" autoAdjust="0"/>
  </p:normalViewPr>
  <p:slideViewPr>
    <p:cSldViewPr>
      <p:cViewPr>
        <p:scale>
          <a:sx n="70" d="100"/>
          <a:sy n="70" d="100"/>
        </p:scale>
        <p:origin x="-137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3306"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fr-FR"/>
          </a:p>
        </p:txBody>
      </p:sp>
      <p:sp>
        <p:nvSpPr>
          <p:cNvPr id="3075" name="Rectangle 3"/>
          <p:cNvSpPr>
            <a:spLocks noGrp="1" noChangeArrowheads="1"/>
          </p:cNvSpPr>
          <p:nvPr>
            <p:ph type="dt" sz="quarter" idx="1"/>
          </p:nvPr>
        </p:nvSpPr>
        <p:spPr bwMode="auto">
          <a:xfrm>
            <a:off x="3852016" y="0"/>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smtClean="0">
                <a:latin typeface="Arial" charset="0"/>
                <a:ea typeface="ＭＳ Ｐゴシック" charset="0"/>
                <a:cs typeface="ＭＳ Ｐゴシック" charset="0"/>
              </a:defRPr>
            </a:lvl1pPr>
          </a:lstStyle>
          <a:p>
            <a:pPr>
              <a:defRPr/>
            </a:pPr>
            <a:endParaRPr lang="fr-FR"/>
          </a:p>
        </p:txBody>
      </p:sp>
      <p:sp>
        <p:nvSpPr>
          <p:cNvPr id="3076" name="Rectangle 4"/>
          <p:cNvSpPr>
            <a:spLocks noGrp="1" noChangeArrowheads="1"/>
          </p:cNvSpPr>
          <p:nvPr>
            <p:ph type="ftr" sz="quarter" idx="2"/>
          </p:nvPr>
        </p:nvSpPr>
        <p:spPr bwMode="auto">
          <a:xfrm>
            <a:off x="0"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charset="0"/>
                <a:cs typeface="ＭＳ Ｐゴシック" charset="0"/>
              </a:defRPr>
            </a:lvl1pPr>
          </a:lstStyle>
          <a:p>
            <a:pPr>
              <a:defRPr/>
            </a:pPr>
            <a:endParaRPr lang="fr-FR"/>
          </a:p>
        </p:txBody>
      </p:sp>
      <p:sp>
        <p:nvSpPr>
          <p:cNvPr id="3077" name="Rectangle 5"/>
          <p:cNvSpPr>
            <a:spLocks noGrp="1" noChangeArrowheads="1"/>
          </p:cNvSpPr>
          <p:nvPr>
            <p:ph type="sldNum" sz="quarter" idx="3"/>
          </p:nvPr>
        </p:nvSpPr>
        <p:spPr bwMode="auto">
          <a:xfrm>
            <a:off x="3852016" y="9430306"/>
            <a:ext cx="2945659" cy="496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564221F6-05D5-431D-9185-BF8CF5558E76}" type="slidenum">
              <a:rPr lang="fr-FR"/>
              <a:pPr/>
              <a:t>‹N°›</a:t>
            </a:fld>
            <a:endParaRPr lang="fr-FR"/>
          </a:p>
        </p:txBody>
      </p:sp>
    </p:spTree>
    <p:extLst>
      <p:ext uri="{BB962C8B-B14F-4D97-AF65-F5344CB8AC3E}">
        <p14:creationId xmlns:p14="http://schemas.microsoft.com/office/powerpoint/2010/main" val="1738938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AE3BD6A-79E8-4E62-9521-A2738CFA79BE}" type="datetimeFigureOut">
              <a:rPr lang="fr-FR" smtClean="0"/>
              <a:t>02/02/2015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DFBC92B-148C-45DF-AFAA-731D4C55D7C8}" type="slidenum">
              <a:rPr lang="fr-FR" smtClean="0"/>
              <a:t>‹N°›</a:t>
            </a:fld>
            <a:endParaRPr lang="fr-FR"/>
          </a:p>
        </p:txBody>
      </p:sp>
    </p:spTree>
    <p:extLst>
      <p:ext uri="{BB962C8B-B14F-4D97-AF65-F5344CB8AC3E}">
        <p14:creationId xmlns:p14="http://schemas.microsoft.com/office/powerpoint/2010/main" val="2553356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L’identité pivot reçue par</a:t>
            </a:r>
            <a:r>
              <a:rPr lang="fr-FR" baseline="0" dirty="0" smtClean="0"/>
              <a:t> le FS peut ne pas correspondre aux données que ce dernier à en sa possession. Lors de la première utilisation, il devra alors poser des questions supplémentaires à l’utilisateur afin de faire le rapprochement entre son compte local et l’identité pivot transmise. Cette identité pivot s’accompagne d’un identifiant unique FC qui permettra pour les identifications suivantes de faire directement le lien avec le compte local.</a:t>
            </a:r>
          </a:p>
          <a:p>
            <a:r>
              <a:rPr lang="fr-FR" baseline="0" dirty="0" smtClean="0"/>
              <a:t>Il y a en tout « 3 FC » : FC particulier, FC entreprise et FC agent. Ce dernier sera mis en œuvre ultérieurement. </a:t>
            </a:r>
            <a:endParaRPr lang="fr-FR" dirty="0"/>
          </a:p>
        </p:txBody>
      </p:sp>
      <p:sp>
        <p:nvSpPr>
          <p:cNvPr id="4" name="Espace réservé du numéro de diapositive 3"/>
          <p:cNvSpPr>
            <a:spLocks noGrp="1"/>
          </p:cNvSpPr>
          <p:nvPr>
            <p:ph type="sldNum" sz="quarter" idx="10"/>
          </p:nvPr>
        </p:nvSpPr>
        <p:spPr/>
        <p:txBody>
          <a:bodyPr/>
          <a:lstStyle/>
          <a:p>
            <a:fld id="{88AD8EEF-87E4-485B-8ADC-9DEA21A0AEA7}" type="slidenum">
              <a:rPr lang="fr-FR" smtClean="0"/>
              <a:t>2</a:t>
            </a:fld>
            <a:endParaRPr lang="fr-FR"/>
          </a:p>
        </p:txBody>
      </p:sp>
    </p:spTree>
    <p:extLst>
      <p:ext uri="{BB962C8B-B14F-4D97-AF65-F5344CB8AC3E}">
        <p14:creationId xmlns:p14="http://schemas.microsoft.com/office/powerpoint/2010/main" val="28266969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836712"/>
            <a:ext cx="1873250" cy="60212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6" name="Image 12" descr="logo-sgmap.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836712"/>
            <a:ext cx="7020272" cy="6021288"/>
          </a:xfrm>
          <a:prstGeom prst="roundRect">
            <a:avLst>
              <a:gd name="adj" fmla="val 22091"/>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sz="1400" b="1">
              <a:ea typeface="ヒラギノ角ゴ Pro W3" pitchFamily="-84" charset="-128"/>
            </a:endParaRPr>
          </a:p>
        </p:txBody>
      </p:sp>
      <p:sp>
        <p:nvSpPr>
          <p:cNvPr id="8" name="Rectangle 13"/>
          <p:cNvSpPr>
            <a:spLocks noChangeArrowheads="1"/>
          </p:cNvSpPr>
          <p:nvPr userDrawn="1"/>
        </p:nvSpPr>
        <p:spPr bwMode="auto">
          <a:xfrm>
            <a:off x="5147022"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sp>
        <p:nvSpPr>
          <p:cNvPr id="5124" name="Rectangle 4"/>
          <p:cNvSpPr>
            <a:spLocks noGrp="1" noChangeArrowheads="1"/>
          </p:cNvSpPr>
          <p:nvPr>
            <p:ph type="ctrTitle"/>
          </p:nvPr>
        </p:nvSpPr>
        <p:spPr>
          <a:xfrm>
            <a:off x="1043608" y="2667000"/>
            <a:ext cx="5760640" cy="1697038"/>
          </a:xfrm>
        </p:spPr>
        <p:txBody>
          <a:bodyPr anchor="ctr"/>
          <a:lstStyle>
            <a:lvl1pPr>
              <a:defRPr sz="24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1043608" y="4495800"/>
            <a:ext cx="5760640" cy="1905000"/>
          </a:xfrm>
        </p:spPr>
        <p:txBody>
          <a:bodyPr/>
          <a:lstStyle>
            <a:lvl1pPr marL="0" indent="0">
              <a:buFont typeface="Wingdings" charset="0"/>
              <a:buNone/>
              <a:defRPr/>
            </a:lvl1pPr>
          </a:lstStyle>
          <a:p>
            <a:pPr lvl="0"/>
            <a:r>
              <a:rPr lang="fr-FR" noProof="0" smtClean="0"/>
              <a:t>Modifiez le style des sous-titres du masque</a:t>
            </a:r>
            <a:endParaRPr lang="fr-FR" noProof="0" dirty="0" smtClean="0"/>
          </a:p>
        </p:txBody>
      </p:sp>
      <p:pic>
        <p:nvPicPr>
          <p:cNvPr id="10" name="Image 14" descr="trame-dégradé-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5250" y="2667000"/>
            <a:ext cx="8445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48675" y="141288"/>
            <a:ext cx="6191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sp>
        <p:nvSpPr>
          <p:cNvPr id="2" name="ZoneTexte 1"/>
          <p:cNvSpPr txBox="1"/>
          <p:nvPr userDrawn="1"/>
        </p:nvSpPr>
        <p:spPr>
          <a:xfrm>
            <a:off x="433923" y="152500"/>
            <a:ext cx="1005403" cy="461665"/>
          </a:xfrm>
          <a:prstGeom prst="rect">
            <a:avLst/>
          </a:prstGeom>
          <a:noFill/>
        </p:spPr>
        <p:txBody>
          <a:bodyPr wrap="none" rtlCol="0">
            <a:spAutoFit/>
          </a:bodyPr>
          <a:lstStyle/>
          <a:p>
            <a:r>
              <a:rPr lang="fr-FR" dirty="0" smtClean="0">
                <a:solidFill>
                  <a:srgbClr val="003783"/>
                </a:solidFill>
              </a:rPr>
              <a:t>DISIC</a:t>
            </a:r>
            <a:endParaRPr lang="fr-FR" dirty="0">
              <a:solidFill>
                <a:srgbClr val="003783"/>
              </a:solidFill>
            </a:endParaRPr>
          </a:p>
        </p:txBody>
      </p:sp>
    </p:spTree>
    <p:extLst>
      <p:ext uri="{BB962C8B-B14F-4D97-AF65-F5344CB8AC3E}">
        <p14:creationId xmlns:p14="http://schemas.microsoft.com/office/powerpoint/2010/main" val="101015363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457200"/>
            <a:ext cx="1873250" cy="6400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6" name="Image 12" descr="logo-sgmap.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à coins arrondis 13"/>
          <p:cNvSpPr>
            <a:spLocks noChangeArrowheads="1"/>
          </p:cNvSpPr>
          <p:nvPr userDrawn="1"/>
        </p:nvSpPr>
        <p:spPr bwMode="auto">
          <a:xfrm>
            <a:off x="0" y="457200"/>
            <a:ext cx="3297238" cy="6400800"/>
          </a:xfrm>
          <a:prstGeom prst="roundRect">
            <a:avLst>
              <a:gd name="adj" fmla="val 33130"/>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sz="1400" b="1">
              <a:ea typeface="ヒラギノ角ゴ Pro W3" pitchFamily="-84" charset="-128"/>
            </a:endParaRPr>
          </a:p>
        </p:txBody>
      </p:sp>
      <p:sp>
        <p:nvSpPr>
          <p:cNvPr id="8" name="Rectangle 13"/>
          <p:cNvSpPr>
            <a:spLocks noChangeArrowheads="1"/>
          </p:cNvSpPr>
          <p:nvPr userDrawn="1"/>
        </p:nvSpPr>
        <p:spPr bwMode="auto">
          <a:xfrm>
            <a:off x="1423988" y="3776663"/>
            <a:ext cx="1873250" cy="30813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r-FR" sz="1400" b="1">
              <a:ea typeface="ヒラギノ角ゴ Pro W3" pitchFamily="-84" charset="-128"/>
            </a:endParaRPr>
          </a:p>
        </p:txBody>
      </p:sp>
      <p:pic>
        <p:nvPicPr>
          <p:cNvPr id="9"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2667000"/>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ctrTitle"/>
          </p:nvPr>
        </p:nvSpPr>
        <p:spPr>
          <a:xfrm>
            <a:off x="3276600" y="1916832"/>
            <a:ext cx="5715000" cy="576064"/>
          </a:xfrm>
        </p:spPr>
        <p:txBody>
          <a:bodyPr anchor="t"/>
          <a:lstStyle>
            <a:lvl1pPr>
              <a:defRPr sz="1800"/>
            </a:lvl1pPr>
          </a:lstStyle>
          <a:p>
            <a:pPr lvl="0"/>
            <a:r>
              <a:rPr lang="fr-FR" noProof="0" smtClean="0"/>
              <a:t>Modifiez le style du titre</a:t>
            </a:r>
            <a:endParaRPr lang="fr-FR" noProof="0" dirty="0" smtClean="0"/>
          </a:p>
        </p:txBody>
      </p:sp>
      <p:sp>
        <p:nvSpPr>
          <p:cNvPr id="5125" name="Rectangle 5"/>
          <p:cNvSpPr>
            <a:spLocks noGrp="1" noChangeArrowheads="1"/>
          </p:cNvSpPr>
          <p:nvPr>
            <p:ph type="subTitle" idx="1"/>
          </p:nvPr>
        </p:nvSpPr>
        <p:spPr>
          <a:xfrm>
            <a:off x="3276600" y="2667000"/>
            <a:ext cx="5715000" cy="3501231"/>
          </a:xfrm>
        </p:spPr>
        <p:txBody>
          <a:bodyPr/>
          <a:lstStyle>
            <a:lvl1pPr marL="0" indent="0">
              <a:buFont typeface="Wingdings" charset="0"/>
              <a:buNone/>
              <a:defRPr sz="1600" b="0" i="1"/>
            </a:lvl1pPr>
          </a:lstStyle>
          <a:p>
            <a:pPr lvl="0"/>
            <a:r>
              <a:rPr lang="fr-FR" noProof="0" smtClean="0"/>
              <a:t>Modifiez le style des sous-titres du masque</a:t>
            </a:r>
            <a:endParaRPr lang="fr-FR" noProof="0" dirty="0" smtClean="0"/>
          </a:p>
        </p:txBody>
      </p:sp>
      <p:pic>
        <p:nvPicPr>
          <p:cNvPr id="12" name="Image 14" descr="trame-dégradé2-ppt.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19400" y="4466431"/>
            <a:ext cx="3683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8"/>
          <p:cNvSpPr>
            <a:spLocks noChangeArrowheads="1"/>
          </p:cNvSpPr>
          <p:nvPr userDrawn="1"/>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sp>
        <p:nvSpPr>
          <p:cNvPr id="14" name="ZoneTexte 13"/>
          <p:cNvSpPr txBox="1"/>
          <p:nvPr userDrawn="1"/>
        </p:nvSpPr>
        <p:spPr>
          <a:xfrm>
            <a:off x="220562" y="618730"/>
            <a:ext cx="1005403" cy="461665"/>
          </a:xfrm>
          <a:prstGeom prst="rect">
            <a:avLst/>
          </a:prstGeom>
          <a:noFill/>
        </p:spPr>
        <p:txBody>
          <a:bodyPr wrap="none" rtlCol="0">
            <a:spAutoFit/>
          </a:bodyPr>
          <a:lstStyle/>
          <a:p>
            <a:r>
              <a:rPr lang="fr-FR" dirty="0" smtClean="0">
                <a:solidFill>
                  <a:srgbClr val="003783"/>
                </a:solidFill>
              </a:rPr>
              <a:t>DISIC</a:t>
            </a:r>
            <a:endParaRPr lang="fr-FR" dirty="0">
              <a:solidFill>
                <a:srgbClr val="003783"/>
              </a:solidFill>
            </a:endParaRPr>
          </a:p>
        </p:txBody>
      </p:sp>
    </p:spTree>
    <p:extLst>
      <p:ext uri="{BB962C8B-B14F-4D97-AF65-F5344CB8AC3E}">
        <p14:creationId xmlns:p14="http://schemas.microsoft.com/office/powerpoint/2010/main" val="301215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81000" y="304800"/>
            <a:ext cx="8655496" cy="914400"/>
          </a:xfrm>
        </p:spPr>
        <p:txBody>
          <a:bodyPr/>
          <a:lstStyle/>
          <a:p>
            <a:r>
              <a:rPr lang="fr-FR" smtClean="0"/>
              <a:t>Modifiez le style du titre</a:t>
            </a:r>
            <a:endParaRPr lang="fr-FR"/>
          </a:p>
        </p:txBody>
      </p:sp>
      <p:sp>
        <p:nvSpPr>
          <p:cNvPr id="3" name="Espace réservé du contenu 2"/>
          <p:cNvSpPr>
            <a:spLocks noGrp="1"/>
          </p:cNvSpPr>
          <p:nvPr>
            <p:ph idx="1"/>
          </p:nvPr>
        </p:nvSpPr>
        <p:spPr>
          <a:xfrm>
            <a:off x="381000" y="1371600"/>
            <a:ext cx="8655496" cy="51054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5643953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re 1"/>
          <p:cNvSpPr>
            <a:spLocks noGrp="1"/>
          </p:cNvSpPr>
          <p:nvPr>
            <p:ph type="title"/>
          </p:nvPr>
        </p:nvSpPr>
        <p:spPr>
          <a:xfrm>
            <a:off x="381000" y="304800"/>
            <a:ext cx="8655496" cy="914400"/>
          </a:xfrm>
        </p:spPr>
        <p:txBody>
          <a:bodyPr/>
          <a:lstStyle/>
          <a:p>
            <a:r>
              <a:rPr lang="fr-FR" smtClean="0"/>
              <a:t>Modifiez le style du titre</a:t>
            </a:r>
            <a:endParaRPr lang="fr-FR"/>
          </a:p>
        </p:txBody>
      </p:sp>
    </p:spTree>
    <p:extLst>
      <p:ext uri="{BB962C8B-B14F-4D97-AF65-F5344CB8AC3E}">
        <p14:creationId xmlns:p14="http://schemas.microsoft.com/office/powerpoint/2010/main" val="40508586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54301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640960" cy="99412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lang="fr-FR"/>
            </a:lvl1pPr>
          </a:lstStyle>
          <a:p>
            <a:pPr lvl="0"/>
            <a:r>
              <a:rPr lang="fr-FR" smtClean="0"/>
              <a:t>Modifiez le style du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lang="fr-FR" smtClean="0"/>
            </a:lvl1pPr>
            <a:lvl2pPr>
              <a:defRPr lang="fr-FR" smtClean="0"/>
            </a:lvl2pPr>
            <a:lvl3pPr>
              <a:defRPr lang="fr-FR" smtClean="0"/>
            </a:lvl3pPr>
            <a:lvl4pPr>
              <a:defRPr lang="fr-FR" smtClean="0"/>
            </a:lvl4pPr>
            <a:lvl5pPr>
              <a:defRPr lang="fr-F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7145418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ogner et arrondir un rectangle à un seul coin 1"/>
          <p:cNvSpPr/>
          <p:nvPr/>
        </p:nvSpPr>
        <p:spPr bwMode="auto">
          <a:xfrm flipH="1">
            <a:off x="-20959" y="3175"/>
            <a:ext cx="344487" cy="6854825"/>
          </a:xfrm>
          <a:prstGeom prst="snipRoundRect">
            <a:avLst>
              <a:gd name="adj1" fmla="val 50000"/>
              <a:gd name="adj2" fmla="val 0"/>
            </a:avLst>
          </a:prstGeom>
          <a:solidFill>
            <a:schemeClr val="accent5"/>
          </a:solidFill>
          <a:ln w="9525" cap="flat" cmpd="sng" algn="ctr">
            <a:noFill/>
            <a:prstDash val="solid"/>
            <a:round/>
            <a:headEnd type="none" w="med" len="med"/>
            <a:tailEnd type="none" w="med" len="med"/>
          </a:ln>
          <a:effectLst/>
        </p:spPr>
        <p:txBody>
          <a:bodyPr/>
          <a:lstStyle/>
          <a:p>
            <a:pPr>
              <a:defRPr/>
            </a:pPr>
            <a:endParaRPr lang="fr-FR" sz="1400" b="1">
              <a:latin typeface="Arial" pitchFamily="-109" charset="0"/>
              <a:ea typeface="ヒラギノ角ゴ Pro W3" pitchFamily="-109" charset="-128"/>
              <a:cs typeface="ヒラギノ角ゴ Pro W3" pitchFamily="-109" charset="-128"/>
            </a:endParaRPr>
          </a:p>
        </p:txBody>
      </p:sp>
      <p:pic>
        <p:nvPicPr>
          <p:cNvPr id="1027" name="Image 2" descr="frise.png"/>
          <p:cNvPicPr>
            <a:picLocks noChangeAspect="1"/>
          </p:cNvPicPr>
          <p:nvPr/>
        </p:nvPicPr>
        <p:blipFill>
          <a:blip r:embed="rId8">
            <a:extLst>
              <a:ext uri="{28A0092B-C50C-407E-A947-70E740481C1C}">
                <a14:useLocalDpi xmlns:a14="http://schemas.microsoft.com/office/drawing/2010/main" val="0"/>
              </a:ext>
            </a:extLst>
          </a:blip>
          <a:srcRect l="763" r="7738"/>
          <a:stretch>
            <a:fillRect/>
          </a:stretch>
        </p:blipFill>
        <p:spPr bwMode="auto">
          <a:xfrm>
            <a:off x="0" y="206375"/>
            <a:ext cx="9144000"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81000" y="304800"/>
            <a:ext cx="86868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dirty="0" smtClean="0"/>
              <a:t>Cliquez et modifiez le titre</a:t>
            </a:r>
          </a:p>
        </p:txBody>
      </p:sp>
      <p:sp>
        <p:nvSpPr>
          <p:cNvPr id="1029" name="Rectangle 3"/>
          <p:cNvSpPr>
            <a:spLocks noGrp="1" noChangeArrowheads="1"/>
          </p:cNvSpPr>
          <p:nvPr>
            <p:ph type="body" idx="1"/>
          </p:nvPr>
        </p:nvSpPr>
        <p:spPr bwMode="auto">
          <a:xfrm>
            <a:off x="381000" y="1371600"/>
            <a:ext cx="86868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30" name="Rectangle 8"/>
          <p:cNvSpPr>
            <a:spLocks noChangeArrowheads="1"/>
          </p:cNvSpPr>
          <p:nvPr/>
        </p:nvSpPr>
        <p:spPr bwMode="auto">
          <a:xfrm>
            <a:off x="-11573" y="6553200"/>
            <a:ext cx="45960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l"/>
            <a:fld id="{90CFCD54-2D22-4F2A-9FB8-786DB69C721E}" type="slidenum">
              <a:rPr lang="fr-FR" sz="800" b="1">
                <a:solidFill>
                  <a:schemeClr val="tx2"/>
                </a:solidFill>
                <a:ea typeface="ヒラギノ角ゴ Pro W3" pitchFamily="-84" charset="-128"/>
              </a:rPr>
              <a:pPr algn="l"/>
              <a:t>‹N°›</a:t>
            </a:fld>
            <a:endParaRPr lang="fr-FR" sz="800" b="1" dirty="0">
              <a:solidFill>
                <a:schemeClr val="tx2"/>
              </a:solidFill>
              <a:ea typeface="ヒラギノ角ゴ Pro W3" pitchFamily="-84" charset="-128"/>
            </a:endParaRPr>
          </a:p>
        </p:txBody>
      </p:sp>
      <p:pic>
        <p:nvPicPr>
          <p:cNvPr id="1031" name="Image 12" descr="logo-sgmap.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100888" y="6553200"/>
            <a:ext cx="19669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3"/>
          <p:cNvSpPr txBox="1"/>
          <p:nvPr/>
        </p:nvSpPr>
        <p:spPr>
          <a:xfrm>
            <a:off x="323528" y="6642556"/>
            <a:ext cx="3456384" cy="215444"/>
          </a:xfrm>
          <a:prstGeom prst="rect">
            <a:avLst/>
          </a:prstGeom>
          <a:noFill/>
        </p:spPr>
        <p:txBody>
          <a:bodyPr wrap="square" rtlCol="0" anchor="b">
            <a:spAutoFit/>
          </a:bodyPr>
          <a:lstStyle/>
          <a:p>
            <a:r>
              <a:rPr lang="fr-FR" sz="800" dirty="0" smtClean="0"/>
              <a:t>Etat plateforme</a:t>
            </a:r>
            <a:endParaRPr lang="fr-FR" sz="800" dirty="0"/>
          </a:p>
        </p:txBody>
      </p:sp>
      <p:sp>
        <p:nvSpPr>
          <p:cNvPr id="3" name="Rectangle 2"/>
          <p:cNvSpPr/>
          <p:nvPr userDrawn="1"/>
        </p:nvSpPr>
        <p:spPr>
          <a:xfrm>
            <a:off x="2771800" y="6559878"/>
            <a:ext cx="3456384" cy="253916"/>
          </a:xfrm>
          <a:prstGeom prst="rect">
            <a:avLst/>
          </a:prstGeom>
        </p:spPr>
        <p:txBody>
          <a:bodyPr wrap="square">
            <a:spAutoFit/>
          </a:bodyPr>
          <a:lstStyle/>
          <a:p>
            <a:pPr algn="ctr"/>
            <a:r>
              <a:rPr lang="fr-FR" sz="1050" b="1" dirty="0" smtClean="0">
                <a:solidFill>
                  <a:srgbClr val="FF0000"/>
                </a:solidFill>
              </a:rPr>
              <a:t>Contribution ouverte à commentaire</a:t>
            </a:r>
            <a:endParaRPr lang="fr-FR" sz="1050" b="1" dirty="0">
              <a:solidFill>
                <a:srgbClr val="FF0000"/>
              </a:solidFill>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6" r:id="rId4"/>
    <p:sldLayoutId id="2147483665" r:id="rId5"/>
    <p:sldLayoutId id="2147483667" r:id="rId6"/>
  </p:sldLayoutIdLst>
  <p:hf sldNum="0" hdr="0" dt="0"/>
  <p:txStyles>
    <p:titleStyle>
      <a:lvl1pPr algn="l" rtl="0" eaLnBrk="1" fontAlgn="base" hangingPunct="1">
        <a:spcBef>
          <a:spcPct val="0"/>
        </a:spcBef>
        <a:spcAft>
          <a:spcPct val="0"/>
        </a:spcAft>
        <a:defRPr sz="2000" b="1">
          <a:solidFill>
            <a:schemeClr val="tx2"/>
          </a:solidFill>
          <a:latin typeface="+mj-lt"/>
          <a:ea typeface="+mj-ea"/>
          <a:cs typeface="+mj-cs"/>
        </a:defRPr>
      </a:lvl1pPr>
      <a:lvl2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2000">
          <a:solidFill>
            <a:schemeClr val="tx2"/>
          </a:solidFill>
          <a:latin typeface="Arial"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Clr>
          <a:schemeClr val="bg2"/>
        </a:buClr>
        <a:buFont typeface="Wingdings" pitchFamily="2" charset="2"/>
        <a:buChar char="§"/>
        <a:defRPr sz="1600" b="1">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2"/>
        </a:buClr>
        <a:buChar char="–"/>
        <a:defRPr sz="1400" b="1">
          <a:solidFill>
            <a:schemeClr val="tx1"/>
          </a:solidFill>
          <a:latin typeface="+mn-lt"/>
          <a:ea typeface="+mn-ea"/>
        </a:defRPr>
      </a:lvl2pPr>
      <a:lvl3pPr marL="1143000" indent="-228600" algn="l" rtl="0" eaLnBrk="1" fontAlgn="base" hangingPunct="1">
        <a:spcBef>
          <a:spcPct val="20000"/>
        </a:spcBef>
        <a:spcAft>
          <a:spcPct val="0"/>
        </a:spcAft>
        <a:buFont typeface="Courier New" pitchFamily="49" charset="0"/>
        <a:buChar char="o"/>
        <a:defRPr sz="1400" b="0">
          <a:solidFill>
            <a:schemeClr val="tx1"/>
          </a:solidFill>
          <a:latin typeface="+mn-lt"/>
          <a:ea typeface="+mn-ea"/>
        </a:defRPr>
      </a:lvl3pPr>
      <a:lvl4pPr marL="1562100" indent="-22860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4pPr>
      <a:lvl5pPr marL="1924050" indent="-171450" algn="l" rtl="0" eaLnBrk="1" fontAlgn="base" hangingPunct="1">
        <a:spcBef>
          <a:spcPct val="20000"/>
        </a:spcBef>
        <a:spcAft>
          <a:spcPct val="0"/>
        </a:spcAft>
        <a:buFont typeface="Wingdings" pitchFamily="2" charset="2"/>
        <a:buChar char="ü"/>
        <a:defRPr sz="1100" b="0">
          <a:solidFill>
            <a:schemeClr val="tx1"/>
          </a:solidFill>
          <a:latin typeface="+mn-lt"/>
          <a:ea typeface="+mn-ea"/>
        </a:defRPr>
      </a:lvl5pPr>
      <a:lvl6pPr marL="2438400" indent="-228600" algn="l" rtl="0" eaLnBrk="1" fontAlgn="base" hangingPunct="1">
        <a:spcBef>
          <a:spcPct val="20000"/>
        </a:spcBef>
        <a:spcAft>
          <a:spcPct val="0"/>
        </a:spcAft>
        <a:buChar char="»"/>
        <a:defRPr sz="1200">
          <a:solidFill>
            <a:schemeClr val="tx1"/>
          </a:solidFill>
          <a:latin typeface="+mn-lt"/>
          <a:ea typeface="+mn-ea"/>
        </a:defRPr>
      </a:lvl6pPr>
      <a:lvl7pPr marL="2895600" indent="-228600" algn="l" rtl="0" eaLnBrk="1" fontAlgn="base" hangingPunct="1">
        <a:spcBef>
          <a:spcPct val="20000"/>
        </a:spcBef>
        <a:spcAft>
          <a:spcPct val="0"/>
        </a:spcAft>
        <a:buChar char="»"/>
        <a:defRPr sz="1200">
          <a:solidFill>
            <a:schemeClr val="tx1"/>
          </a:solidFill>
          <a:latin typeface="+mn-lt"/>
          <a:ea typeface="+mn-ea"/>
        </a:defRPr>
      </a:lvl7pPr>
      <a:lvl8pPr marL="3352800" indent="-228600" algn="l" rtl="0" eaLnBrk="1" fontAlgn="base" hangingPunct="1">
        <a:spcBef>
          <a:spcPct val="20000"/>
        </a:spcBef>
        <a:spcAft>
          <a:spcPct val="0"/>
        </a:spcAft>
        <a:buChar char="»"/>
        <a:defRPr sz="1200">
          <a:solidFill>
            <a:schemeClr val="tx1"/>
          </a:solidFill>
          <a:latin typeface="+mn-lt"/>
          <a:ea typeface="+mn-ea"/>
        </a:defRPr>
      </a:lvl8pPr>
      <a:lvl9pPr marL="3810000" indent="-228600" algn="l" rtl="0" eaLnBrk="1" fontAlgn="base" hangingPunct="1">
        <a:spcBef>
          <a:spcPct val="20000"/>
        </a:spcBef>
        <a:spcAft>
          <a:spcPct val="0"/>
        </a:spcAft>
        <a:buChar char="»"/>
        <a:defRPr sz="1200">
          <a:solidFill>
            <a:schemeClr val="tx1"/>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1.gif"/><Relationship Id="rId13" Type="http://schemas.microsoft.com/office/2007/relationships/hdphoto" Target="../media/hdphoto1.wdp"/><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14.jp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16.png"/><Relationship Id="rId9" Type="http://schemas.openxmlformats.org/officeDocument/2006/relationships/image" Target="../media/image17.png"/></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tags" Target="../tags/tag18.xml"/><Relationship Id="rId3" Type="http://schemas.openxmlformats.org/officeDocument/2006/relationships/tags" Target="../tags/tag3.xml"/><Relationship Id="rId21" Type="http://schemas.openxmlformats.org/officeDocument/2006/relationships/tags" Target="../tags/tag21.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image" Target="../media/image18.jpeg"/><Relationship Id="rId10" Type="http://schemas.openxmlformats.org/officeDocument/2006/relationships/tags" Target="../tags/tag10.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916832"/>
            <a:ext cx="6192688" cy="3168352"/>
          </a:xfrm>
        </p:spPr>
        <p:txBody>
          <a:bodyPr/>
          <a:lstStyle/>
          <a:p>
            <a:pPr algn="ctr"/>
            <a:r>
              <a:rPr lang="fr-FR" sz="3200" dirty="0" smtClean="0"/>
              <a:t>FRANCE CONNECT</a:t>
            </a:r>
            <a:br>
              <a:rPr lang="fr-FR" sz="3200" dirty="0" smtClean="0"/>
            </a:br>
            <a:r>
              <a:rPr lang="fr-FR" sz="3200" dirty="0"/>
              <a:t/>
            </a:r>
            <a:br>
              <a:rPr lang="fr-FR" sz="3200" dirty="0"/>
            </a:br>
            <a:r>
              <a:rPr lang="fr-FR" sz="2800" dirty="0"/>
              <a:t/>
            </a:r>
            <a:br>
              <a:rPr lang="fr-FR" sz="2800" dirty="0"/>
            </a:br>
            <a:endParaRPr lang="fr-FR" sz="3200" dirty="0"/>
          </a:p>
        </p:txBody>
      </p:sp>
      <p:sp>
        <p:nvSpPr>
          <p:cNvPr id="3" name="Sous-titre 2"/>
          <p:cNvSpPr>
            <a:spLocks noGrp="1"/>
          </p:cNvSpPr>
          <p:nvPr>
            <p:ph type="subTitle" idx="1"/>
          </p:nvPr>
        </p:nvSpPr>
        <p:spPr>
          <a:xfrm>
            <a:off x="1043608" y="5301208"/>
            <a:ext cx="5760640" cy="1099592"/>
          </a:xfrm>
        </p:spPr>
        <p:txBody>
          <a:bodyPr/>
          <a:lstStyle/>
          <a:p>
            <a:endParaRPr lang="fr-FR" b="0" i="1" dirty="0"/>
          </a:p>
          <a:p>
            <a:r>
              <a:rPr lang="fr-FR" b="0" i="1" dirty="0" smtClean="0"/>
              <a:t>Service Architecture &amp; Urbanisation de la </a:t>
            </a:r>
            <a:r>
              <a:rPr lang="fr-FR" b="0" i="1" dirty="0" smtClean="0"/>
              <a:t>DISIC</a:t>
            </a:r>
          </a:p>
          <a:p>
            <a:r>
              <a:rPr lang="fr-FR" b="0" i="1" dirty="0" smtClean="0"/>
              <a:t>Le 02/02/2015</a:t>
            </a:r>
            <a:endParaRPr lang="fr-FR" b="0" i="1" dirty="0" smtClean="0"/>
          </a:p>
        </p:txBody>
      </p:sp>
    </p:spTree>
    <p:extLst>
      <p:ext uri="{BB962C8B-B14F-4D97-AF65-F5344CB8AC3E}">
        <p14:creationId xmlns:p14="http://schemas.microsoft.com/office/powerpoint/2010/main" val="3853933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60648"/>
            <a:ext cx="8655496" cy="914400"/>
          </a:xfrm>
        </p:spPr>
        <p:txBody>
          <a:bodyPr/>
          <a:lstStyle/>
          <a:p>
            <a:r>
              <a:rPr lang="fr-FR" dirty="0" smtClean="0"/>
              <a:t>France </a:t>
            </a:r>
            <a:r>
              <a:rPr lang="fr-FR" dirty="0" err="1" smtClean="0"/>
              <a:t>Connect</a:t>
            </a:r>
            <a:r>
              <a:rPr lang="fr-FR" dirty="0" smtClean="0"/>
              <a:t> – Une clef de voûte de </a:t>
            </a:r>
            <a:r>
              <a:rPr lang="fr-FR" smtClean="0"/>
              <a:t>l’Etat plateforme</a:t>
            </a:r>
            <a:r>
              <a:rPr lang="fr-FR" dirty="0"/>
              <a:t/>
            </a:r>
            <a:br>
              <a:rPr lang="fr-FR" dirty="0"/>
            </a:br>
            <a:r>
              <a:rPr lang="fr-FR" dirty="0" smtClean="0"/>
              <a:t>Principe de fonctionnement du bouton FranceConnect</a:t>
            </a:r>
            <a:endParaRPr lang="fr-FR" dirty="0"/>
          </a:p>
        </p:txBody>
      </p:sp>
      <p:sp>
        <p:nvSpPr>
          <p:cNvPr id="83" name="Rectangle à coins arrondis 82"/>
          <p:cNvSpPr/>
          <p:nvPr/>
        </p:nvSpPr>
        <p:spPr bwMode="auto">
          <a:xfrm>
            <a:off x="4966468" y="1661360"/>
            <a:ext cx="2147336" cy="1034329"/>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sz="1800" dirty="0">
                <a:solidFill>
                  <a:srgbClr val="000000"/>
                </a:solidFill>
              </a:rPr>
              <a:t>Fournisseur d’identité et d’authentification</a:t>
            </a:r>
          </a:p>
        </p:txBody>
      </p:sp>
      <p:sp>
        <p:nvSpPr>
          <p:cNvPr id="84" name="Rectangle à coins arrondis 83"/>
          <p:cNvSpPr/>
          <p:nvPr/>
        </p:nvSpPr>
        <p:spPr bwMode="auto">
          <a:xfrm>
            <a:off x="3189701" y="4765539"/>
            <a:ext cx="2114710" cy="957328"/>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sz="1800" b="1" dirty="0" smtClean="0">
                <a:solidFill>
                  <a:srgbClr val="000000"/>
                </a:solidFill>
              </a:rPr>
              <a:t>Portail</a:t>
            </a:r>
            <a:r>
              <a:rPr lang="fr-FR" sz="1800" dirty="0" smtClean="0">
                <a:solidFill>
                  <a:srgbClr val="000000"/>
                </a:solidFill>
              </a:rPr>
              <a:t> du fournisseur </a:t>
            </a:r>
            <a:r>
              <a:rPr lang="fr-FR" sz="1800" dirty="0">
                <a:solidFill>
                  <a:srgbClr val="000000"/>
                </a:solidFill>
              </a:rPr>
              <a:t>de </a:t>
            </a:r>
            <a:r>
              <a:rPr lang="fr-FR" sz="1800" dirty="0" smtClean="0">
                <a:solidFill>
                  <a:srgbClr val="000000"/>
                </a:solidFill>
              </a:rPr>
              <a:t>services</a:t>
            </a:r>
            <a:endParaRPr lang="fr-FR" sz="1800" dirty="0">
              <a:solidFill>
                <a:srgbClr val="000000"/>
              </a:solidFill>
            </a:endParaRPr>
          </a:p>
        </p:txBody>
      </p:sp>
      <p:pic>
        <p:nvPicPr>
          <p:cNvPr id="89" name="Picture 7" descr="E:\Icones\1990icones\apps\package_progra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046" y="5766718"/>
            <a:ext cx="623640" cy="623640"/>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à coins arrondis 89"/>
          <p:cNvSpPr/>
          <p:nvPr/>
        </p:nvSpPr>
        <p:spPr bwMode="auto">
          <a:xfrm>
            <a:off x="3203848" y="3069314"/>
            <a:ext cx="1949620" cy="519673"/>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fr-FR" sz="1800" b="1" dirty="0" smtClean="0">
                <a:solidFill>
                  <a:srgbClr val="000000"/>
                </a:solidFill>
              </a:rPr>
              <a:t>FranceConnect </a:t>
            </a:r>
            <a:endParaRPr lang="fr-FR" sz="1800" b="1" dirty="0">
              <a:solidFill>
                <a:srgbClr val="000000"/>
              </a:solidFill>
            </a:endParaRPr>
          </a:p>
        </p:txBody>
      </p:sp>
      <p:pic>
        <p:nvPicPr>
          <p:cNvPr id="1026" name="Picture 2" descr="E:\Icones\1990icones\apps\pal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86598" y="5480474"/>
            <a:ext cx="484786" cy="48478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pbron-adc\Pictures\Cliparts\bill-homme-personne-utilisateur-icone-6596-128.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534" y="4807334"/>
            <a:ext cx="778399" cy="77839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 descr="C:\Users\pbron-adc\Pictures\Cliparts\Computer_and_Desktop.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2491" y="4854997"/>
            <a:ext cx="696500" cy="55298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C:\Users\pbron-adc\Pictures\Cliparts\tablet_PC_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25302" y="4468653"/>
            <a:ext cx="407378" cy="277017"/>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377469" y="5585733"/>
            <a:ext cx="1178528" cy="461665"/>
          </a:xfrm>
          <a:prstGeom prst="rect">
            <a:avLst/>
          </a:prstGeom>
          <a:noFill/>
        </p:spPr>
        <p:txBody>
          <a:bodyPr wrap="none" rtlCol="0">
            <a:spAutoFit/>
          </a:bodyPr>
          <a:lstStyle/>
          <a:p>
            <a:pPr algn="ctr" eaLnBrk="0" fontAlgn="base" hangingPunct="0">
              <a:spcBef>
                <a:spcPct val="0"/>
              </a:spcBef>
              <a:spcAft>
                <a:spcPct val="0"/>
              </a:spcAft>
            </a:pPr>
            <a:r>
              <a:rPr lang="fr-FR" sz="2400" dirty="0" smtClean="0">
                <a:solidFill>
                  <a:srgbClr val="000000"/>
                </a:solidFill>
              </a:rPr>
              <a:t>Usager</a:t>
            </a:r>
          </a:p>
        </p:txBody>
      </p:sp>
      <p:cxnSp>
        <p:nvCxnSpPr>
          <p:cNvPr id="14" name="Connecteur en arc 13"/>
          <p:cNvCxnSpPr>
            <a:stCxn id="90" idx="0"/>
            <a:endCxn id="83" idx="1"/>
          </p:cNvCxnSpPr>
          <p:nvPr/>
        </p:nvCxnSpPr>
        <p:spPr bwMode="auto">
          <a:xfrm rot="5400000" flipH="1" flipV="1">
            <a:off x="4127169" y="2230015"/>
            <a:ext cx="890789" cy="787810"/>
          </a:xfrm>
          <a:prstGeom prst="curvedConnector2">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5" name="Accolade ouvrante 44"/>
          <p:cNvSpPr/>
          <p:nvPr/>
        </p:nvSpPr>
        <p:spPr bwMode="auto">
          <a:xfrm rot="10800000">
            <a:off x="2424091" y="4374962"/>
            <a:ext cx="504056" cy="1578745"/>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a:solidFill>
                <a:srgbClr val="000000"/>
              </a:solidFill>
            </a:endParaRPr>
          </a:p>
        </p:txBody>
      </p:sp>
      <p:pic>
        <p:nvPicPr>
          <p:cNvPr id="72" name="Image 7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96709" y="4405857"/>
            <a:ext cx="251155" cy="269706"/>
          </a:xfrm>
          <a:prstGeom prst="rect">
            <a:avLst/>
          </a:prstGeom>
        </p:spPr>
      </p:pic>
      <p:cxnSp>
        <p:nvCxnSpPr>
          <p:cNvPr id="76" name="Connecteur en arc 75"/>
          <p:cNvCxnSpPr>
            <a:stCxn id="90" idx="2"/>
            <a:endCxn id="33" idx="0"/>
          </p:cNvCxnSpPr>
          <p:nvPr/>
        </p:nvCxnSpPr>
        <p:spPr bwMode="auto">
          <a:xfrm rot="16200000" flipH="1">
            <a:off x="3825267" y="3942377"/>
            <a:ext cx="743905" cy="37123"/>
          </a:xfrm>
          <a:prstGeom prst="curvedConnector3">
            <a:avLst>
              <a:gd name="adj1" fmla="val 50000"/>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3"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91880" y="4332892"/>
            <a:ext cx="144780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5" descr="E:\Icones\1990icones\apps\package_development.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43808" y="2655324"/>
            <a:ext cx="629660" cy="62966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p:cNvGrpSpPr/>
          <p:nvPr/>
        </p:nvGrpSpPr>
        <p:grpSpPr>
          <a:xfrm>
            <a:off x="7167664" y="1488637"/>
            <a:ext cx="1215610" cy="821972"/>
            <a:chOff x="7167664" y="1488637"/>
            <a:chExt cx="1215610" cy="821972"/>
          </a:xfrm>
        </p:grpSpPr>
        <p:pic>
          <p:nvPicPr>
            <p:cNvPr id="25" name="Image 24"/>
            <p:cNvPicPr>
              <a:picLocks noChangeAspect="1"/>
            </p:cNvPicPr>
            <p:nvPr/>
          </p:nvPicPr>
          <p:blipFill>
            <a:blip r:embed="rId11"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7167664" y="1488637"/>
              <a:ext cx="709781" cy="472327"/>
            </a:xfrm>
            <a:prstGeom prst="rect">
              <a:avLst/>
            </a:prstGeom>
          </p:spPr>
        </p:pic>
        <p:pic>
          <p:nvPicPr>
            <p:cNvPr id="24" name="Image 23"/>
            <p:cNvPicPr>
              <a:picLocks noChangeAspect="1"/>
            </p:cNvPicPr>
            <p:nvPr/>
          </p:nvPicPr>
          <p:blipFill>
            <a:blip r:embed="rId11" cstate="print">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7318603" y="1588521"/>
              <a:ext cx="709781" cy="472327"/>
            </a:xfrm>
            <a:prstGeom prst="rect">
              <a:avLst/>
            </a:prstGeom>
          </p:spPr>
        </p:pic>
        <p:pic>
          <p:nvPicPr>
            <p:cNvPr id="23" name="Image 22"/>
            <p:cNvPicPr>
              <a:picLocks noChangeAspect="1"/>
            </p:cNvPicPr>
            <p:nvPr/>
          </p:nvPicPr>
          <p:blipFill>
            <a:blip r:embed="rId11" cstate="print">
              <a:duotone>
                <a:prstClr val="black"/>
                <a:srgbClr val="92D050">
                  <a:tint val="45000"/>
                  <a:satMod val="400000"/>
                </a:srgbClr>
              </a:duotone>
              <a:extLst>
                <a:ext uri="{28A0092B-C50C-407E-A947-70E740481C1C}">
                  <a14:useLocalDpi xmlns:a14="http://schemas.microsoft.com/office/drawing/2010/main" val="0"/>
                </a:ext>
              </a:extLst>
            </a:blip>
            <a:stretch>
              <a:fillRect/>
            </a:stretch>
          </p:blipFill>
          <p:spPr>
            <a:xfrm>
              <a:off x="7522554" y="1724800"/>
              <a:ext cx="709781" cy="472327"/>
            </a:xfrm>
            <a:prstGeom prst="rect">
              <a:avLst/>
            </a:prstGeom>
          </p:spPr>
        </p:pic>
        <p:pic>
          <p:nvPicPr>
            <p:cNvPr id="26" name="Image 25"/>
            <p:cNvPicPr>
              <a:picLocks noChangeAspect="1"/>
            </p:cNvPicPr>
            <p:nvPr/>
          </p:nvPicPr>
          <p:blipFill>
            <a:blip r:embed="rId11" cstate="print">
              <a:duotone>
                <a:prstClr val="black"/>
                <a:srgbClr val="00B0F0">
                  <a:tint val="45000"/>
                  <a:satMod val="400000"/>
                </a:srgbClr>
              </a:duotone>
              <a:extLst>
                <a:ext uri="{28A0092B-C50C-407E-A947-70E740481C1C}">
                  <a14:useLocalDpi xmlns:a14="http://schemas.microsoft.com/office/drawing/2010/main" val="0"/>
                </a:ext>
              </a:extLst>
            </a:blip>
            <a:stretch>
              <a:fillRect/>
            </a:stretch>
          </p:blipFill>
          <p:spPr>
            <a:xfrm>
              <a:off x="7673493" y="1838282"/>
              <a:ext cx="709781" cy="472327"/>
            </a:xfrm>
            <a:prstGeom prst="rect">
              <a:avLst/>
            </a:prstGeom>
          </p:spPr>
        </p:pic>
      </p:grpSp>
      <p:pic>
        <p:nvPicPr>
          <p:cNvPr id="27" name="Image 2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44008" y="1516513"/>
            <a:ext cx="709781" cy="472327"/>
          </a:xfrm>
          <a:prstGeom prst="rect">
            <a:avLst/>
          </a:prstGeom>
        </p:spPr>
      </p:pic>
      <p:grpSp>
        <p:nvGrpSpPr>
          <p:cNvPr id="4" name="Groupe 3"/>
          <p:cNvGrpSpPr/>
          <p:nvPr/>
        </p:nvGrpSpPr>
        <p:grpSpPr>
          <a:xfrm>
            <a:off x="5131086" y="4077447"/>
            <a:ext cx="2748306" cy="656819"/>
            <a:chOff x="6438931" y="2795325"/>
            <a:chExt cx="2748306" cy="656819"/>
          </a:xfrm>
        </p:grpSpPr>
        <p:pic>
          <p:nvPicPr>
            <p:cNvPr id="28" name="Picture 6" descr="http://thumbs.dreamstime.com/z/cl%C3%A9-d-676171.jpg"/>
            <p:cNvPicPr>
              <a:picLocks noChangeAspect="1" noChangeArrowheads="1"/>
            </p:cNvPicPr>
            <p:nvPr/>
          </p:nvPicPr>
          <p:blipFill rotWithShape="1">
            <a:blip r:embed="rId12" cstate="print">
              <a:extLst>
                <a:ext uri="{BEBA8EAE-BF5A-486C-A8C5-ECC9F3942E4B}">
                  <a14:imgProps xmlns:a14="http://schemas.microsoft.com/office/drawing/2010/main">
                    <a14:imgLayer r:embed="rId13">
                      <a14:imgEffect>
                        <a14:backgroundRemoval t="9176" b="82584" l="10000" r="90000"/>
                      </a14:imgEffect>
                    </a14:imgLayer>
                  </a14:imgProps>
                </a:ext>
                <a:ext uri="{28A0092B-C50C-407E-A947-70E740481C1C}">
                  <a14:useLocalDpi xmlns:a14="http://schemas.microsoft.com/office/drawing/2010/main" val="0"/>
                </a:ext>
              </a:extLst>
            </a:blip>
            <a:srcRect b="8240"/>
            <a:stretch/>
          </p:blipFill>
          <p:spPr bwMode="auto">
            <a:xfrm>
              <a:off x="6438931" y="2795325"/>
              <a:ext cx="874396" cy="656819"/>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7170338" y="2917155"/>
              <a:ext cx="2016899" cy="461665"/>
            </a:xfrm>
            <a:prstGeom prst="rect">
              <a:avLst/>
            </a:prstGeom>
            <a:noFill/>
          </p:spPr>
          <p:txBody>
            <a:bodyPr wrap="none" rtlCol="0">
              <a:spAutoFit/>
            </a:bodyPr>
            <a:lstStyle/>
            <a:p>
              <a:r>
                <a:rPr lang="fr-FR" sz="1200" b="1" dirty="0" smtClean="0"/>
                <a:t>Niveau d’authentification</a:t>
              </a:r>
            </a:p>
            <a:p>
              <a:r>
                <a:rPr lang="fr-FR" sz="1200" b="1" dirty="0" smtClean="0"/>
                <a:t>Selon </a:t>
              </a:r>
              <a:r>
                <a:rPr lang="fr-FR" sz="1200" b="1" dirty="0" err="1" smtClean="0"/>
                <a:t>eIDAS</a:t>
              </a:r>
              <a:endParaRPr lang="fr-FR" sz="1200" b="1" dirty="0"/>
            </a:p>
          </p:txBody>
        </p:sp>
      </p:grpSp>
      <p:sp>
        <p:nvSpPr>
          <p:cNvPr id="30" name="Rectangle 29"/>
          <p:cNvSpPr/>
          <p:nvPr/>
        </p:nvSpPr>
        <p:spPr bwMode="auto">
          <a:xfrm>
            <a:off x="3197151" y="6453336"/>
            <a:ext cx="2629470" cy="332656"/>
          </a:xfrm>
          <a:prstGeom prst="rect">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128987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fade">
                                      <p:cBhvr>
                                        <p:cTn id="25" dur="1000"/>
                                        <p:tgtEl>
                                          <p:spTgt spid="72"/>
                                        </p:tgtEl>
                                      </p:cBhvr>
                                    </p:animEffect>
                                    <p:anim calcmode="lin" valueType="num">
                                      <p:cBhvr>
                                        <p:cTn id="26" dur="1000" fill="hold"/>
                                        <p:tgtEl>
                                          <p:spTgt spid="72"/>
                                        </p:tgtEl>
                                        <p:attrNameLst>
                                          <p:attrName>ppt_x</p:attrName>
                                        </p:attrNameLst>
                                      </p:cBhvr>
                                      <p:tavLst>
                                        <p:tav tm="0">
                                          <p:val>
                                            <p:strVal val="#ppt_x"/>
                                          </p:val>
                                        </p:tav>
                                        <p:tav tm="100000">
                                          <p:val>
                                            <p:strVal val="#ppt_x"/>
                                          </p:val>
                                        </p:tav>
                                      </p:tavLst>
                                    </p:anim>
                                    <p:anim calcmode="lin" valueType="num">
                                      <p:cBhvr>
                                        <p:cTn id="27" dur="1000" fill="hold"/>
                                        <p:tgtEl>
                                          <p:spTgt spid="72"/>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1000"/>
                                        <p:tgtEl>
                                          <p:spTgt spid="33"/>
                                        </p:tgtEl>
                                      </p:cBhvr>
                                    </p:animEffect>
                                    <p:anim calcmode="lin" valueType="num">
                                      <p:cBhvr>
                                        <p:cTn id="31" dur="1000" fill="hold"/>
                                        <p:tgtEl>
                                          <p:spTgt spid="33"/>
                                        </p:tgtEl>
                                        <p:attrNameLst>
                                          <p:attrName>ppt_x</p:attrName>
                                        </p:attrNameLst>
                                      </p:cBhvr>
                                      <p:tavLst>
                                        <p:tav tm="0">
                                          <p:val>
                                            <p:strVal val="#ppt_x"/>
                                          </p:val>
                                        </p:tav>
                                        <p:tav tm="100000">
                                          <p:val>
                                            <p:strVal val="#ppt_x"/>
                                          </p:val>
                                        </p:tav>
                                      </p:tavLst>
                                    </p:anim>
                                    <p:anim calcmode="lin" valueType="num">
                                      <p:cBhvr>
                                        <p:cTn id="3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fade">
                                      <p:cBhvr>
                                        <p:cTn id="37" dur="1000"/>
                                        <p:tgtEl>
                                          <p:spTgt spid="76"/>
                                        </p:tgtEl>
                                      </p:cBhvr>
                                    </p:animEffect>
                                    <p:anim calcmode="lin" valueType="num">
                                      <p:cBhvr>
                                        <p:cTn id="38" dur="1000" fill="hold"/>
                                        <p:tgtEl>
                                          <p:spTgt spid="76"/>
                                        </p:tgtEl>
                                        <p:attrNameLst>
                                          <p:attrName>ppt_x</p:attrName>
                                        </p:attrNameLst>
                                      </p:cBhvr>
                                      <p:tavLst>
                                        <p:tav tm="0">
                                          <p:val>
                                            <p:strVal val="#ppt_x"/>
                                          </p:val>
                                        </p:tav>
                                        <p:tav tm="100000">
                                          <p:val>
                                            <p:strVal val="#ppt_x"/>
                                          </p:val>
                                        </p:tav>
                                      </p:tavLst>
                                    </p:anim>
                                    <p:anim calcmode="lin" valueType="num">
                                      <p:cBhvr>
                                        <p:cTn id="39"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additive="base">
                                        <p:cTn id="44" dur="500" fill="hold"/>
                                        <p:tgtEl>
                                          <p:spTgt spid="4"/>
                                        </p:tgtEl>
                                        <p:attrNameLst>
                                          <p:attrName>ppt_x</p:attrName>
                                        </p:attrNameLst>
                                      </p:cBhvr>
                                      <p:tavLst>
                                        <p:tav tm="0">
                                          <p:val>
                                            <p:strVal val="#ppt_x"/>
                                          </p:val>
                                        </p:tav>
                                        <p:tav tm="100000">
                                          <p:val>
                                            <p:strVal val="#ppt_x"/>
                                          </p:val>
                                        </p:tav>
                                      </p:tavLst>
                                    </p:anim>
                                    <p:anim calcmode="lin" valueType="num">
                                      <p:cBhvr additive="base">
                                        <p:cTn id="4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7" presetClass="path" presetSubtype="0" accel="50000" decel="50000" fill="hold" nodeType="clickEffect">
                                  <p:stCondLst>
                                    <p:cond delay="0"/>
                                  </p:stCondLst>
                                  <p:childTnLst>
                                    <p:animMotion origin="layout" path="M 1.11111E-6 1.13784E-6 L 0.04722 -0.02868 C 0.05746 -0.03423 0.06823 -0.04718 0.07621 -0.06291 C 0.08542 -0.08118 0.0901 -0.09829 0.0901 -0.11309 L 0.09253 -0.1827 " pathEditMode="relative" rAng="-3355095" ptsTypes="FffFF">
                                      <p:cBhvr>
                                        <p:cTn id="49" dur="2000" fill="hold"/>
                                        <p:tgtEl>
                                          <p:spTgt spid="4"/>
                                        </p:tgtEl>
                                        <p:attrNameLst>
                                          <p:attrName>ppt_x</p:attrName>
                                          <p:attrName>ppt_y</p:attrName>
                                        </p:attrNameLst>
                                      </p:cBhvr>
                                      <p:rCtr x="6146" y="-7771"/>
                                    </p:animMotion>
                                  </p:childTnLst>
                                </p:cTn>
                              </p:par>
                              <p:par>
                                <p:cTn id="50" presetID="42" presetClass="entr" presetSubtype="0" fill="hold" grpId="0" nodeType="with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fade">
                                      <p:cBhvr>
                                        <p:cTn id="52" dur="1000"/>
                                        <p:tgtEl>
                                          <p:spTgt spid="90"/>
                                        </p:tgtEl>
                                      </p:cBhvr>
                                    </p:animEffect>
                                    <p:anim calcmode="lin" valueType="num">
                                      <p:cBhvr>
                                        <p:cTn id="53" dur="1000" fill="hold"/>
                                        <p:tgtEl>
                                          <p:spTgt spid="90"/>
                                        </p:tgtEl>
                                        <p:attrNameLst>
                                          <p:attrName>ppt_x</p:attrName>
                                        </p:attrNameLst>
                                      </p:cBhvr>
                                      <p:tavLst>
                                        <p:tav tm="0">
                                          <p:val>
                                            <p:strVal val="#ppt_x"/>
                                          </p:val>
                                        </p:tav>
                                        <p:tav tm="100000">
                                          <p:val>
                                            <p:strVal val="#ppt_x"/>
                                          </p:val>
                                        </p:tav>
                                      </p:tavLst>
                                    </p:anim>
                                    <p:anim calcmode="lin" valueType="num">
                                      <p:cBhvr>
                                        <p:cTn id="54" dur="1000" fill="hold"/>
                                        <p:tgtEl>
                                          <p:spTgt spid="90"/>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fade">
                                      <p:cBhvr>
                                        <p:cTn id="57" dur="1000"/>
                                        <p:tgtEl>
                                          <p:spTgt spid="87"/>
                                        </p:tgtEl>
                                      </p:cBhvr>
                                    </p:animEffect>
                                    <p:anim calcmode="lin" valueType="num">
                                      <p:cBhvr>
                                        <p:cTn id="58" dur="1000" fill="hold"/>
                                        <p:tgtEl>
                                          <p:spTgt spid="87"/>
                                        </p:tgtEl>
                                        <p:attrNameLst>
                                          <p:attrName>ppt_x</p:attrName>
                                        </p:attrNameLst>
                                      </p:cBhvr>
                                      <p:tavLst>
                                        <p:tav tm="0">
                                          <p:val>
                                            <p:strVal val="#ppt_x"/>
                                          </p:val>
                                        </p:tav>
                                        <p:tav tm="100000">
                                          <p:val>
                                            <p:strVal val="#ppt_x"/>
                                          </p:val>
                                        </p:tav>
                                      </p:tavLst>
                                    </p:anim>
                                    <p:anim calcmode="lin" valueType="num">
                                      <p:cBhvr>
                                        <p:cTn id="59"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1000"/>
                                        <p:tgtEl>
                                          <p:spTgt spid="14"/>
                                        </p:tgtEl>
                                      </p:cBhvr>
                                    </p:animEffect>
                                    <p:anim calcmode="lin" valueType="num">
                                      <p:cBhvr>
                                        <p:cTn id="65" dur="1000" fill="hold"/>
                                        <p:tgtEl>
                                          <p:spTgt spid="14"/>
                                        </p:tgtEl>
                                        <p:attrNameLst>
                                          <p:attrName>ppt_x</p:attrName>
                                        </p:attrNameLst>
                                      </p:cBhvr>
                                      <p:tavLst>
                                        <p:tav tm="0">
                                          <p:val>
                                            <p:strVal val="#ppt_x"/>
                                          </p:val>
                                        </p:tav>
                                        <p:tav tm="100000">
                                          <p:val>
                                            <p:strVal val="#ppt_x"/>
                                          </p:val>
                                        </p:tav>
                                      </p:tavLst>
                                    </p:anim>
                                    <p:anim calcmode="lin" valueType="num">
                                      <p:cBhvr>
                                        <p:cTn id="66" dur="1000" fill="hold"/>
                                        <p:tgtEl>
                                          <p:spTgt spid="1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par>
                                <p:cTn id="72" presetID="1" presetClass="entr" presetSubtype="0" fill="hold" nodeType="withEffect">
                                  <p:stCondLst>
                                    <p:cond delay="0"/>
                                  </p:stCondLst>
                                  <p:childTnLst>
                                    <p:set>
                                      <p:cBhvr>
                                        <p:cTn id="73" dur="1" fill="hold">
                                          <p:stCondLst>
                                            <p:cond delay="0"/>
                                          </p:stCondLst>
                                        </p:cTn>
                                        <p:tgtEl>
                                          <p:spTgt spid="27"/>
                                        </p:tgtEl>
                                        <p:attrNameLst>
                                          <p:attrName>style.visibility</p:attrName>
                                        </p:attrNameLst>
                                      </p:cBhvr>
                                      <p:to>
                                        <p:strVal val="visible"/>
                                      </p:to>
                                    </p:set>
                                  </p:childTnLst>
                                </p:cTn>
                              </p:par>
                              <p:par>
                                <p:cTn id="74" presetID="1" presetClass="entr" presetSubtype="0" fill="hold" nodeType="withEffect">
                                  <p:stCondLst>
                                    <p:cond delay="0"/>
                                  </p:stCondLst>
                                  <p:childTnLst>
                                    <p:set>
                                      <p:cBhvr>
                                        <p:cTn id="75" dur="1" fill="hold">
                                          <p:stCondLst>
                                            <p:cond delay="0"/>
                                          </p:stCondLst>
                                        </p:cTn>
                                        <p:tgtEl>
                                          <p:spTgt spid="6"/>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37" presetClass="path" presetSubtype="0" accel="50000" decel="50000" fill="hold" nodeType="clickEffect">
                                  <p:stCondLst>
                                    <p:cond delay="0"/>
                                  </p:stCondLst>
                                  <p:childTnLst>
                                    <p:animMotion origin="layout" path="M -8.33333E-7 2.81221E-6 L -0.05712 0.13644 C -0.0691 0.16582 -0.07535 0.20536 -0.07448 0.24838 C -0.07257 0.29856 -0.06389 0.33533 -0.05087 0.36355 L 0.01285 0.4889 " pathEditMode="relative" rAng="-5530796" ptsTypes="FffFF">
                                      <p:cBhvr>
                                        <p:cTn id="79" dur="2000" fill="hold"/>
                                        <p:tgtEl>
                                          <p:spTgt spid="27"/>
                                        </p:tgtEl>
                                        <p:attrNameLst>
                                          <p:attrName>ppt_x</p:attrName>
                                          <p:attrName>ppt_y</p:attrName>
                                        </p:attrNameLst>
                                      </p:cBhvr>
                                      <p:rCtr x="-3368" y="2465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90" grpId="0" animBg="1"/>
      <p:bldP spid="8" grpId="0"/>
      <p:bldP spid="4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820472" cy="914400"/>
          </a:xfrm>
        </p:spPr>
        <p:txBody>
          <a:bodyPr/>
          <a:lstStyle/>
          <a:p>
            <a:r>
              <a:rPr lang="fr-FR" dirty="0" smtClean="0"/>
              <a:t>France </a:t>
            </a:r>
            <a:r>
              <a:rPr lang="fr-FR" dirty="0" err="1" smtClean="0"/>
              <a:t>Connect</a:t>
            </a:r>
            <a:r>
              <a:rPr lang="fr-FR" dirty="0"/>
              <a:t/>
            </a:r>
            <a:br>
              <a:rPr lang="fr-FR" dirty="0"/>
            </a:br>
            <a:r>
              <a:rPr lang="fr-FR" dirty="0" smtClean="0"/>
              <a:t>Principe de fonctionnement : consentement, transparence et traçabilité  </a:t>
            </a:r>
            <a:endParaRPr lang="fr-FR" dirty="0"/>
          </a:p>
        </p:txBody>
      </p:sp>
      <p:pic>
        <p:nvPicPr>
          <p:cNvPr id="87" name="Picture 5" descr="E:\Icones\1990icones\apps\package_develop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224" y="1700808"/>
            <a:ext cx="629660" cy="629660"/>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7" descr="E:\Icones\1990icones\apps\package_progra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3046" y="5208634"/>
            <a:ext cx="623640" cy="623640"/>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à coins arrondis 89"/>
          <p:cNvSpPr/>
          <p:nvPr/>
        </p:nvSpPr>
        <p:spPr bwMode="auto">
          <a:xfrm>
            <a:off x="2445062" y="2070632"/>
            <a:ext cx="1949620" cy="519673"/>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fr-FR" sz="1800" dirty="0" smtClean="0">
                <a:solidFill>
                  <a:srgbClr val="000000"/>
                </a:solidFill>
              </a:rPr>
              <a:t>FranceConnect </a:t>
            </a:r>
            <a:endParaRPr lang="fr-FR" sz="1800" dirty="0">
              <a:solidFill>
                <a:srgbClr val="000000"/>
              </a:solidFill>
            </a:endParaRPr>
          </a:p>
        </p:txBody>
      </p:sp>
      <p:sp>
        <p:nvSpPr>
          <p:cNvPr id="95" name="Rectangle à coins arrondis 94"/>
          <p:cNvSpPr/>
          <p:nvPr/>
        </p:nvSpPr>
        <p:spPr bwMode="auto">
          <a:xfrm>
            <a:off x="6667240" y="2697475"/>
            <a:ext cx="1674176" cy="893521"/>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fr-FR" sz="1800" dirty="0">
                <a:solidFill>
                  <a:srgbClr val="000000"/>
                </a:solidFill>
              </a:rPr>
              <a:t>Fournisseurs de données</a:t>
            </a:r>
          </a:p>
        </p:txBody>
      </p:sp>
      <p:pic>
        <p:nvPicPr>
          <p:cNvPr id="1035" name="Picture 11" descr="E:\Icones\1990icones\apps\databas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7782" y="2872357"/>
            <a:ext cx="506706" cy="70333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Icones\1990icones\apps\pal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86598" y="4922390"/>
            <a:ext cx="484786" cy="48478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pbron-adc\Pictures\Cliparts\bill-homme-personne-utilisateur-icone-6596-128.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1534" y="4249250"/>
            <a:ext cx="778399" cy="778399"/>
          </a:xfrm>
          <a:prstGeom prst="rect">
            <a:avLst/>
          </a:prstGeom>
          <a:noFill/>
          <a:extLst>
            <a:ext uri="{909E8E84-426E-40DD-AFC4-6F175D3DCCD1}">
              <a14:hiddenFill xmlns:a14="http://schemas.microsoft.com/office/drawing/2010/main">
                <a:solidFill>
                  <a:srgbClr val="FFFFFF"/>
                </a:solidFill>
              </a14:hiddenFill>
            </a:ext>
          </a:extLst>
        </p:spPr>
      </p:pic>
      <p:cxnSp>
        <p:nvCxnSpPr>
          <p:cNvPr id="5" name="Connecteur en arc 4"/>
          <p:cNvCxnSpPr>
            <a:stCxn id="84" idx="3"/>
            <a:endCxn id="94" idx="2"/>
          </p:cNvCxnSpPr>
          <p:nvPr/>
        </p:nvCxnSpPr>
        <p:spPr bwMode="auto">
          <a:xfrm flipV="1">
            <a:off x="5304411" y="4023044"/>
            <a:ext cx="887127" cy="663075"/>
          </a:xfrm>
          <a:prstGeom prst="curvedConnector2">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2" name="Picture 3" descr="C:\Users\pbron-adc\Pictures\Cliparts\Computer_and_Desktop.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2491" y="4296913"/>
            <a:ext cx="696500" cy="552983"/>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8" descr="C:\Users\pbron-adc\Pictures\Cliparts\tablet_PC_2.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25302" y="3910569"/>
            <a:ext cx="407378" cy="277017"/>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407867" y="5027649"/>
            <a:ext cx="1178528" cy="461665"/>
          </a:xfrm>
          <a:prstGeom prst="rect">
            <a:avLst/>
          </a:prstGeom>
          <a:noFill/>
        </p:spPr>
        <p:txBody>
          <a:bodyPr wrap="none" rtlCol="0">
            <a:spAutoFit/>
          </a:bodyPr>
          <a:lstStyle/>
          <a:p>
            <a:r>
              <a:rPr lang="fr-FR" dirty="0">
                <a:solidFill>
                  <a:srgbClr val="000000"/>
                </a:solidFill>
                <a:latin typeface="Arial"/>
                <a:ea typeface="ＭＳ Ｐゴシック"/>
              </a:rPr>
              <a:t>Usager</a:t>
            </a:r>
          </a:p>
        </p:txBody>
      </p:sp>
      <p:sp>
        <p:nvSpPr>
          <p:cNvPr id="45" name="Accolade ouvrante 44"/>
          <p:cNvSpPr/>
          <p:nvPr/>
        </p:nvSpPr>
        <p:spPr bwMode="auto">
          <a:xfrm rot="10800000">
            <a:off x="2424091" y="3816878"/>
            <a:ext cx="504056" cy="1578745"/>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fr-FR">
              <a:solidFill>
                <a:srgbClr val="000000"/>
              </a:solidFill>
              <a:latin typeface="Arial"/>
              <a:ea typeface="ＭＳ Ｐゴシック"/>
            </a:endParaRPr>
          </a:p>
        </p:txBody>
      </p:sp>
      <p:grpSp>
        <p:nvGrpSpPr>
          <p:cNvPr id="71" name="Groupe 70"/>
          <p:cNvGrpSpPr/>
          <p:nvPr/>
        </p:nvGrpSpPr>
        <p:grpSpPr>
          <a:xfrm>
            <a:off x="5752950" y="3363587"/>
            <a:ext cx="739923" cy="659026"/>
            <a:chOff x="5732174" y="3933056"/>
            <a:chExt cx="739923" cy="659026"/>
          </a:xfrm>
        </p:grpSpPr>
        <p:grpSp>
          <p:nvGrpSpPr>
            <p:cNvPr id="61" name="Groupe 60"/>
            <p:cNvGrpSpPr/>
            <p:nvPr/>
          </p:nvGrpSpPr>
          <p:grpSpPr>
            <a:xfrm>
              <a:off x="5732174" y="3933056"/>
              <a:ext cx="739923" cy="659026"/>
              <a:chOff x="6444208" y="5013175"/>
              <a:chExt cx="1798916" cy="1282045"/>
            </a:xfrm>
          </p:grpSpPr>
          <p:sp>
            <p:nvSpPr>
              <p:cNvPr id="57" name="Rectangle 56"/>
              <p:cNvSpPr/>
              <p:nvPr/>
            </p:nvSpPr>
            <p:spPr bwMode="auto">
              <a:xfrm>
                <a:off x="6444208" y="5179092"/>
                <a:ext cx="1078835" cy="914204"/>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fr-FR">
                  <a:solidFill>
                    <a:srgbClr val="000000"/>
                  </a:solidFill>
                  <a:latin typeface="Arial"/>
                  <a:ea typeface="ＭＳ Ｐゴシック"/>
                </a:endParaRPr>
              </a:p>
            </p:txBody>
          </p:sp>
          <p:sp>
            <p:nvSpPr>
              <p:cNvPr id="60" name="Trapèze 59"/>
              <p:cNvSpPr/>
              <p:nvPr/>
            </p:nvSpPr>
            <p:spPr bwMode="auto">
              <a:xfrm rot="16200000">
                <a:off x="7242061" y="5294158"/>
                <a:ext cx="1282045" cy="720080"/>
              </a:xfrm>
              <a:prstGeom prst="trapezoid">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endParaRPr lang="fr-FR">
                  <a:solidFill>
                    <a:srgbClr val="000000"/>
                  </a:solidFill>
                  <a:latin typeface="Arial"/>
                  <a:ea typeface="ＭＳ Ｐゴシック"/>
                </a:endParaRPr>
              </a:p>
            </p:txBody>
          </p:sp>
        </p:grpSp>
        <p:cxnSp>
          <p:nvCxnSpPr>
            <p:cNvPr id="63" name="Connecteur droit 62"/>
            <p:cNvCxnSpPr>
              <a:endCxn id="60" idx="2"/>
            </p:cNvCxnSpPr>
            <p:nvPr/>
          </p:nvCxnSpPr>
          <p:spPr bwMode="auto">
            <a:xfrm>
              <a:off x="6324007" y="4262122"/>
              <a:ext cx="148090" cy="447"/>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pic>
        <p:nvPicPr>
          <p:cNvPr id="66" name="Image 6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265321" y="3363587"/>
            <a:ext cx="363907" cy="357821"/>
          </a:xfrm>
          <a:prstGeom prst="rect">
            <a:avLst/>
          </a:prstGeom>
        </p:spPr>
      </p:pic>
      <p:cxnSp>
        <p:nvCxnSpPr>
          <p:cNvPr id="68" name="Connecteur en arc 67"/>
          <p:cNvCxnSpPr>
            <a:stCxn id="90" idx="3"/>
            <a:endCxn id="66" idx="1"/>
          </p:cNvCxnSpPr>
          <p:nvPr/>
        </p:nvCxnSpPr>
        <p:spPr bwMode="auto">
          <a:xfrm>
            <a:off x="4394682" y="2330469"/>
            <a:ext cx="870639" cy="1212029"/>
          </a:xfrm>
          <a:prstGeom prst="curvedConnector3">
            <a:avLst>
              <a:gd name="adj1" fmla="val 50000"/>
            </a:avLst>
          </a:prstGeom>
          <a:solidFill>
            <a:schemeClr val="accent1"/>
          </a:solidFill>
          <a:ln w="38100" cap="flat" cmpd="sng" algn="ctr">
            <a:solidFill>
              <a:schemeClr val="tx1"/>
            </a:solidFill>
            <a:prstDash val="sysDot"/>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76" name="Connecteur en arc 75"/>
          <p:cNvCxnSpPr>
            <a:stCxn id="90" idx="2"/>
            <a:endCxn id="33" idx="0"/>
          </p:cNvCxnSpPr>
          <p:nvPr/>
        </p:nvCxnSpPr>
        <p:spPr bwMode="auto">
          <a:xfrm rot="16200000" flipH="1">
            <a:off x="3189571" y="2820605"/>
            <a:ext cx="1184503" cy="723901"/>
          </a:xfrm>
          <a:prstGeom prst="curvedConnector3">
            <a:avLst>
              <a:gd name="adj1" fmla="val 50000"/>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5" name="Connecteur en arc 84"/>
          <p:cNvCxnSpPr>
            <a:stCxn id="90" idx="1"/>
            <a:endCxn id="29" idx="0"/>
          </p:cNvCxnSpPr>
          <p:nvPr/>
        </p:nvCxnSpPr>
        <p:spPr bwMode="auto">
          <a:xfrm rot="10800000" flipV="1">
            <a:off x="1050734" y="2330468"/>
            <a:ext cx="1394328" cy="1918781"/>
          </a:xfrm>
          <a:prstGeom prst="curvedConnector2">
            <a:avLst/>
          </a:prstGeom>
          <a:solidFill>
            <a:schemeClr val="accent1"/>
          </a:solidFill>
          <a:ln w="38100" cap="flat" cmpd="sng" algn="ctr">
            <a:solidFill>
              <a:schemeClr val="tx1"/>
            </a:solidFill>
            <a:prstDash val="sysDot"/>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92" name="ZoneTexte 91"/>
          <p:cNvSpPr txBox="1"/>
          <p:nvPr/>
        </p:nvSpPr>
        <p:spPr>
          <a:xfrm rot="17469066">
            <a:off x="465313" y="3175001"/>
            <a:ext cx="1043876" cy="369332"/>
          </a:xfrm>
          <a:prstGeom prst="rect">
            <a:avLst/>
          </a:prstGeom>
          <a:noFill/>
        </p:spPr>
        <p:txBody>
          <a:bodyPr wrap="none" rtlCol="0">
            <a:spAutoFit/>
          </a:bodyPr>
          <a:lstStyle/>
          <a:p>
            <a:r>
              <a:rPr lang="fr-FR" sz="1800" dirty="0">
                <a:solidFill>
                  <a:srgbClr val="000000"/>
                </a:solidFill>
                <a:latin typeface="Arial"/>
                <a:ea typeface="ＭＳ Ｐゴシック"/>
              </a:rPr>
              <a:t>Informer</a:t>
            </a:r>
          </a:p>
        </p:txBody>
      </p:sp>
      <p:grpSp>
        <p:nvGrpSpPr>
          <p:cNvPr id="96" name="Groupe 95"/>
          <p:cNvGrpSpPr/>
          <p:nvPr/>
        </p:nvGrpSpPr>
        <p:grpSpPr>
          <a:xfrm>
            <a:off x="5940152" y="3422398"/>
            <a:ext cx="502771" cy="600646"/>
            <a:chOff x="6948264" y="4700562"/>
            <a:chExt cx="502771" cy="600646"/>
          </a:xfrm>
        </p:grpSpPr>
        <p:sp>
          <p:nvSpPr>
            <p:cNvPr id="94" name="Rectangle 93"/>
            <p:cNvSpPr/>
            <p:nvPr/>
          </p:nvSpPr>
          <p:spPr bwMode="auto">
            <a:xfrm>
              <a:off x="6948264" y="4700562"/>
              <a:ext cx="502771" cy="600646"/>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endParaRPr lang="fr-FR">
                <a:solidFill>
                  <a:srgbClr val="000000"/>
                </a:solidFill>
                <a:latin typeface="Arial"/>
                <a:ea typeface="ＭＳ Ｐゴシック"/>
              </a:endParaRPr>
            </a:p>
          </p:txBody>
        </p:sp>
        <p:cxnSp>
          <p:nvCxnSpPr>
            <p:cNvPr id="100" name="Connecteur droit 99"/>
            <p:cNvCxnSpPr/>
            <p:nvPr/>
          </p:nvCxnSpPr>
          <p:spPr bwMode="auto">
            <a:xfrm flipV="1">
              <a:off x="7243761" y="4921196"/>
              <a:ext cx="148091" cy="2997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2" name="Groupe 11"/>
          <p:cNvGrpSpPr/>
          <p:nvPr/>
        </p:nvGrpSpPr>
        <p:grpSpPr>
          <a:xfrm>
            <a:off x="3189701" y="3774808"/>
            <a:ext cx="2114710" cy="1389975"/>
            <a:chOff x="3189701" y="4332892"/>
            <a:chExt cx="2114710" cy="1389975"/>
          </a:xfrm>
        </p:grpSpPr>
        <p:sp>
          <p:nvSpPr>
            <p:cNvPr id="84" name="Rectangle à coins arrondis 83"/>
            <p:cNvSpPr/>
            <p:nvPr/>
          </p:nvSpPr>
          <p:spPr bwMode="auto">
            <a:xfrm>
              <a:off x="3189701" y="4765539"/>
              <a:ext cx="2114710" cy="957328"/>
            </a:xfrm>
            <a:prstGeom prst="roundRect">
              <a:avLst/>
            </a:prstGeom>
            <a:ln>
              <a:headEnd type="none" w="med" len="med"/>
              <a:tailEnd type="none" w="med" len="med"/>
            </a:ln>
            <a:extLst/>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fr-FR" sz="1800" b="1" dirty="0" smtClean="0">
                  <a:solidFill>
                    <a:srgbClr val="000000"/>
                  </a:solidFill>
                </a:rPr>
                <a:t>Démarche</a:t>
              </a:r>
              <a:r>
                <a:rPr lang="fr-FR" sz="1800" dirty="0" smtClean="0">
                  <a:solidFill>
                    <a:srgbClr val="000000"/>
                  </a:solidFill>
                </a:rPr>
                <a:t> du fournisseur </a:t>
              </a:r>
              <a:r>
                <a:rPr lang="fr-FR" sz="1800" dirty="0">
                  <a:solidFill>
                    <a:srgbClr val="000000"/>
                  </a:solidFill>
                </a:rPr>
                <a:t>de </a:t>
              </a:r>
              <a:r>
                <a:rPr lang="fr-FR" sz="1800" dirty="0" smtClean="0">
                  <a:solidFill>
                    <a:srgbClr val="000000"/>
                  </a:solidFill>
                </a:rPr>
                <a:t>services</a:t>
              </a:r>
              <a:endParaRPr lang="fr-FR" sz="1800" dirty="0">
                <a:solidFill>
                  <a:srgbClr val="000000"/>
                </a:solidFill>
              </a:endParaRPr>
            </a:p>
          </p:txBody>
        </p:sp>
        <p:pic>
          <p:nvPicPr>
            <p:cNvPr id="33"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19872" y="4332892"/>
              <a:ext cx="144780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42" name="Connecteur en arc 41"/>
          <p:cNvCxnSpPr/>
          <p:nvPr/>
        </p:nvCxnSpPr>
        <p:spPr bwMode="auto">
          <a:xfrm rot="5400000">
            <a:off x="1563604" y="2774597"/>
            <a:ext cx="1226575" cy="857986"/>
          </a:xfrm>
          <a:prstGeom prst="curvedConnector3">
            <a:avLst>
              <a:gd name="adj1" fmla="val 43223"/>
            </a:avLst>
          </a:prstGeom>
          <a:solidFill>
            <a:schemeClr val="accent1"/>
          </a:solidFill>
          <a:ln w="381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6" name="ZoneTexte 45"/>
          <p:cNvSpPr txBox="1"/>
          <p:nvPr/>
        </p:nvSpPr>
        <p:spPr>
          <a:xfrm rot="18462041">
            <a:off x="1836072" y="3088122"/>
            <a:ext cx="1348446" cy="307777"/>
          </a:xfrm>
          <a:prstGeom prst="rect">
            <a:avLst/>
          </a:prstGeom>
          <a:noFill/>
        </p:spPr>
        <p:txBody>
          <a:bodyPr wrap="none" rtlCol="0">
            <a:spAutoFit/>
          </a:bodyPr>
          <a:lstStyle/>
          <a:p>
            <a:r>
              <a:rPr lang="fr-FR" sz="1400" dirty="0" smtClean="0">
                <a:solidFill>
                  <a:srgbClr val="000000"/>
                </a:solidFill>
                <a:latin typeface="Arial"/>
                <a:ea typeface="ＭＳ Ｐゴシック"/>
              </a:rPr>
              <a:t>Consentement</a:t>
            </a:r>
            <a:endParaRPr lang="fr-FR" sz="1400" dirty="0">
              <a:solidFill>
                <a:srgbClr val="000000"/>
              </a:solidFill>
              <a:latin typeface="Arial"/>
              <a:ea typeface="ＭＳ Ｐゴシック"/>
            </a:endParaRPr>
          </a:p>
        </p:txBody>
      </p:sp>
      <p:sp>
        <p:nvSpPr>
          <p:cNvPr id="38" name="Rectangle 37"/>
          <p:cNvSpPr/>
          <p:nvPr/>
        </p:nvSpPr>
        <p:spPr bwMode="auto">
          <a:xfrm>
            <a:off x="3197151" y="6453336"/>
            <a:ext cx="2629470" cy="332656"/>
          </a:xfrm>
          <a:prstGeom prst="rect">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425243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1000"/>
                                        <p:tgtEl>
                                          <p:spTgt spid="76"/>
                                        </p:tgtEl>
                                      </p:cBhvr>
                                    </p:animEffect>
                                    <p:anim calcmode="lin" valueType="num">
                                      <p:cBhvr>
                                        <p:cTn id="26" dur="1000" fill="hold"/>
                                        <p:tgtEl>
                                          <p:spTgt spid="76"/>
                                        </p:tgtEl>
                                        <p:attrNameLst>
                                          <p:attrName>ppt_x</p:attrName>
                                        </p:attrNameLst>
                                      </p:cBhvr>
                                      <p:tavLst>
                                        <p:tav tm="0">
                                          <p:val>
                                            <p:strVal val="#ppt_x"/>
                                          </p:val>
                                        </p:tav>
                                        <p:tav tm="100000">
                                          <p:val>
                                            <p:strVal val="#ppt_x"/>
                                          </p:val>
                                        </p:tav>
                                      </p:tavLst>
                                    </p:anim>
                                    <p:anim calcmode="lin" valueType="num">
                                      <p:cBhvr>
                                        <p:cTn id="27" dur="1000" fill="hold"/>
                                        <p:tgtEl>
                                          <p:spTgt spid="7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0"/>
                                        </p:tgtEl>
                                        <p:attrNameLst>
                                          <p:attrName>style.visibility</p:attrName>
                                        </p:attrNameLst>
                                      </p:cBhvr>
                                      <p:to>
                                        <p:strVal val="visible"/>
                                      </p:to>
                                    </p:set>
                                    <p:animEffect transition="in" filter="fade">
                                      <p:cBhvr>
                                        <p:cTn id="30" dur="1000"/>
                                        <p:tgtEl>
                                          <p:spTgt spid="90"/>
                                        </p:tgtEl>
                                      </p:cBhvr>
                                    </p:animEffect>
                                    <p:anim calcmode="lin" valueType="num">
                                      <p:cBhvr>
                                        <p:cTn id="31" dur="1000" fill="hold"/>
                                        <p:tgtEl>
                                          <p:spTgt spid="90"/>
                                        </p:tgtEl>
                                        <p:attrNameLst>
                                          <p:attrName>ppt_x</p:attrName>
                                        </p:attrNameLst>
                                      </p:cBhvr>
                                      <p:tavLst>
                                        <p:tav tm="0">
                                          <p:val>
                                            <p:strVal val="#ppt_x"/>
                                          </p:val>
                                        </p:tav>
                                        <p:tav tm="100000">
                                          <p:val>
                                            <p:strVal val="#ppt_x"/>
                                          </p:val>
                                        </p:tav>
                                      </p:tavLst>
                                    </p:anim>
                                    <p:anim calcmode="lin" valueType="num">
                                      <p:cBhvr>
                                        <p:cTn id="32" dur="1000" fill="hold"/>
                                        <p:tgtEl>
                                          <p:spTgt spid="90"/>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87"/>
                                        </p:tgtEl>
                                        <p:attrNameLst>
                                          <p:attrName>style.visibility</p:attrName>
                                        </p:attrNameLst>
                                      </p:cBhvr>
                                      <p:to>
                                        <p:strVal val="visible"/>
                                      </p:to>
                                    </p:set>
                                    <p:animEffect transition="in" filter="fade">
                                      <p:cBhvr>
                                        <p:cTn id="35" dur="1000"/>
                                        <p:tgtEl>
                                          <p:spTgt spid="87"/>
                                        </p:tgtEl>
                                      </p:cBhvr>
                                    </p:animEffect>
                                    <p:anim calcmode="lin" valueType="num">
                                      <p:cBhvr>
                                        <p:cTn id="36" dur="1000" fill="hold"/>
                                        <p:tgtEl>
                                          <p:spTgt spid="87"/>
                                        </p:tgtEl>
                                        <p:attrNameLst>
                                          <p:attrName>ppt_x</p:attrName>
                                        </p:attrNameLst>
                                      </p:cBhvr>
                                      <p:tavLst>
                                        <p:tav tm="0">
                                          <p:val>
                                            <p:strVal val="#ppt_x"/>
                                          </p:val>
                                        </p:tav>
                                        <p:tav tm="100000">
                                          <p:val>
                                            <p:strVal val="#ppt_x"/>
                                          </p:val>
                                        </p:tav>
                                      </p:tavLst>
                                    </p:anim>
                                    <p:anim calcmode="lin" valueType="num">
                                      <p:cBhvr>
                                        <p:cTn id="37" dur="1000" fill="hold"/>
                                        <p:tgtEl>
                                          <p:spTgt spid="87"/>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96"/>
                                        </p:tgtEl>
                                        <p:attrNameLst>
                                          <p:attrName>style.visibility</p:attrName>
                                        </p:attrNameLst>
                                      </p:cBhvr>
                                      <p:to>
                                        <p:strVal val="visible"/>
                                      </p:to>
                                    </p:set>
                                    <p:animEffect transition="in" filter="fade">
                                      <p:cBhvr>
                                        <p:cTn id="40" dur="1000"/>
                                        <p:tgtEl>
                                          <p:spTgt spid="96"/>
                                        </p:tgtEl>
                                      </p:cBhvr>
                                    </p:animEffect>
                                    <p:anim calcmode="lin" valueType="num">
                                      <p:cBhvr>
                                        <p:cTn id="41" dur="1000" fill="hold"/>
                                        <p:tgtEl>
                                          <p:spTgt spid="96"/>
                                        </p:tgtEl>
                                        <p:attrNameLst>
                                          <p:attrName>ppt_x</p:attrName>
                                        </p:attrNameLst>
                                      </p:cBhvr>
                                      <p:tavLst>
                                        <p:tav tm="0">
                                          <p:val>
                                            <p:strVal val="#ppt_x"/>
                                          </p:val>
                                        </p:tav>
                                        <p:tav tm="100000">
                                          <p:val>
                                            <p:strVal val="#ppt_x"/>
                                          </p:val>
                                        </p:tav>
                                      </p:tavLst>
                                    </p:anim>
                                    <p:anim calcmode="lin" valueType="num">
                                      <p:cBhvr>
                                        <p:cTn id="42" dur="1000" fill="hold"/>
                                        <p:tgtEl>
                                          <p:spTgt spid="9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5"/>
                                        </p:tgtEl>
                                        <p:attrNameLst>
                                          <p:attrName>style.visibility</p:attrName>
                                        </p:attrNameLst>
                                      </p:cBhvr>
                                      <p:to>
                                        <p:strVal val="visible"/>
                                      </p:to>
                                    </p:set>
                                    <p:animEffect transition="in" filter="fade">
                                      <p:cBhvr>
                                        <p:cTn id="45" dur="1000"/>
                                        <p:tgtEl>
                                          <p:spTgt spid="95"/>
                                        </p:tgtEl>
                                      </p:cBhvr>
                                    </p:animEffect>
                                    <p:anim calcmode="lin" valueType="num">
                                      <p:cBhvr>
                                        <p:cTn id="46" dur="1000" fill="hold"/>
                                        <p:tgtEl>
                                          <p:spTgt spid="95"/>
                                        </p:tgtEl>
                                        <p:attrNameLst>
                                          <p:attrName>ppt_x</p:attrName>
                                        </p:attrNameLst>
                                      </p:cBhvr>
                                      <p:tavLst>
                                        <p:tav tm="0">
                                          <p:val>
                                            <p:strVal val="#ppt_x"/>
                                          </p:val>
                                        </p:tav>
                                        <p:tav tm="100000">
                                          <p:val>
                                            <p:strVal val="#ppt_x"/>
                                          </p:val>
                                        </p:tav>
                                      </p:tavLst>
                                    </p:anim>
                                    <p:anim calcmode="lin" valueType="num">
                                      <p:cBhvr>
                                        <p:cTn id="47" dur="1000" fill="hold"/>
                                        <p:tgtEl>
                                          <p:spTgt spid="95"/>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035"/>
                                        </p:tgtEl>
                                        <p:attrNameLst>
                                          <p:attrName>style.visibility</p:attrName>
                                        </p:attrNameLst>
                                      </p:cBhvr>
                                      <p:to>
                                        <p:strVal val="visible"/>
                                      </p:to>
                                    </p:set>
                                    <p:animEffect transition="in" filter="fade">
                                      <p:cBhvr>
                                        <p:cTn id="50" dur="1000"/>
                                        <p:tgtEl>
                                          <p:spTgt spid="1035"/>
                                        </p:tgtEl>
                                      </p:cBhvr>
                                    </p:animEffect>
                                    <p:anim calcmode="lin" valueType="num">
                                      <p:cBhvr>
                                        <p:cTn id="51" dur="1000" fill="hold"/>
                                        <p:tgtEl>
                                          <p:spTgt spid="1035"/>
                                        </p:tgtEl>
                                        <p:attrNameLst>
                                          <p:attrName>ppt_x</p:attrName>
                                        </p:attrNameLst>
                                      </p:cBhvr>
                                      <p:tavLst>
                                        <p:tav tm="0">
                                          <p:val>
                                            <p:strVal val="#ppt_x"/>
                                          </p:val>
                                        </p:tav>
                                        <p:tav tm="100000">
                                          <p:val>
                                            <p:strVal val="#ppt_x"/>
                                          </p:val>
                                        </p:tav>
                                      </p:tavLst>
                                    </p:anim>
                                    <p:anim calcmode="lin" valueType="num">
                                      <p:cBhvr>
                                        <p:cTn id="52" dur="1000" fill="hold"/>
                                        <p:tgtEl>
                                          <p:spTgt spid="1035"/>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nodeType="clickEffect">
                                  <p:stCondLst>
                                    <p:cond delay="0"/>
                                  </p:stCondLst>
                                  <p:childTnLst>
                                    <p:animEffect transition="out" filter="fade">
                                      <p:cBhvr>
                                        <p:cTn id="62" dur="1000"/>
                                        <p:tgtEl>
                                          <p:spTgt spid="96"/>
                                        </p:tgtEl>
                                      </p:cBhvr>
                                    </p:animEffect>
                                    <p:anim calcmode="lin" valueType="num">
                                      <p:cBhvr>
                                        <p:cTn id="63" dur="1000"/>
                                        <p:tgtEl>
                                          <p:spTgt spid="96"/>
                                        </p:tgtEl>
                                        <p:attrNameLst>
                                          <p:attrName>ppt_x</p:attrName>
                                        </p:attrNameLst>
                                      </p:cBhvr>
                                      <p:tavLst>
                                        <p:tav tm="0">
                                          <p:val>
                                            <p:strVal val="ppt_x"/>
                                          </p:val>
                                        </p:tav>
                                        <p:tav tm="100000">
                                          <p:val>
                                            <p:strVal val="ppt_x"/>
                                          </p:val>
                                        </p:tav>
                                      </p:tavLst>
                                    </p:anim>
                                    <p:anim calcmode="lin" valueType="num">
                                      <p:cBhvr>
                                        <p:cTn id="64" dur="1000"/>
                                        <p:tgtEl>
                                          <p:spTgt spid="96"/>
                                        </p:tgtEl>
                                        <p:attrNameLst>
                                          <p:attrName>ppt_y</p:attrName>
                                        </p:attrNameLst>
                                      </p:cBhvr>
                                      <p:tavLst>
                                        <p:tav tm="0">
                                          <p:val>
                                            <p:strVal val="ppt_y"/>
                                          </p:val>
                                        </p:tav>
                                        <p:tav tm="100000">
                                          <p:val>
                                            <p:strVal val="ppt_y+.1"/>
                                          </p:val>
                                        </p:tav>
                                      </p:tavLst>
                                    </p:anim>
                                    <p:set>
                                      <p:cBhvr>
                                        <p:cTn id="65" dur="1" fill="hold">
                                          <p:stCondLst>
                                            <p:cond delay="999"/>
                                          </p:stCondLst>
                                        </p:cTn>
                                        <p:tgtEl>
                                          <p:spTgt spid="96"/>
                                        </p:tgtEl>
                                        <p:attrNameLst>
                                          <p:attrName>style.visibility</p:attrName>
                                        </p:attrNameLst>
                                      </p:cBhvr>
                                      <p:to>
                                        <p:strVal val="hidden"/>
                                      </p:to>
                                    </p:set>
                                  </p:childTnLst>
                                </p:cTn>
                              </p:par>
                              <p:par>
                                <p:cTn id="66" presetID="42" presetClass="entr" presetSubtype="0" fill="hold" nodeType="with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fade">
                                      <p:cBhvr>
                                        <p:cTn id="68" dur="1000"/>
                                        <p:tgtEl>
                                          <p:spTgt spid="5"/>
                                        </p:tgtEl>
                                      </p:cBhvr>
                                    </p:animEffect>
                                    <p:anim calcmode="lin" valueType="num">
                                      <p:cBhvr>
                                        <p:cTn id="69" dur="1000" fill="hold"/>
                                        <p:tgtEl>
                                          <p:spTgt spid="5"/>
                                        </p:tgtEl>
                                        <p:attrNameLst>
                                          <p:attrName>ppt_x</p:attrName>
                                        </p:attrNameLst>
                                      </p:cBhvr>
                                      <p:tavLst>
                                        <p:tav tm="0">
                                          <p:val>
                                            <p:strVal val="#ppt_x"/>
                                          </p:val>
                                        </p:tav>
                                        <p:tav tm="100000">
                                          <p:val>
                                            <p:strVal val="#ppt_x"/>
                                          </p:val>
                                        </p:tav>
                                      </p:tavLst>
                                    </p:anim>
                                    <p:anim calcmode="lin" valueType="num">
                                      <p:cBhvr>
                                        <p:cTn id="70" dur="1000" fill="hold"/>
                                        <p:tgtEl>
                                          <p:spTgt spid="5"/>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fade">
                                      <p:cBhvr>
                                        <p:cTn id="73" dur="1000"/>
                                        <p:tgtEl>
                                          <p:spTgt spid="71"/>
                                        </p:tgtEl>
                                      </p:cBhvr>
                                    </p:animEffect>
                                    <p:anim calcmode="lin" valueType="num">
                                      <p:cBhvr>
                                        <p:cTn id="74" dur="1000" fill="hold"/>
                                        <p:tgtEl>
                                          <p:spTgt spid="71"/>
                                        </p:tgtEl>
                                        <p:attrNameLst>
                                          <p:attrName>ppt_x</p:attrName>
                                        </p:attrNameLst>
                                      </p:cBhvr>
                                      <p:tavLst>
                                        <p:tav tm="0">
                                          <p:val>
                                            <p:strVal val="#ppt_x"/>
                                          </p:val>
                                        </p:tav>
                                        <p:tav tm="100000">
                                          <p:val>
                                            <p:strVal val="#ppt_x"/>
                                          </p:val>
                                        </p:tav>
                                      </p:tavLst>
                                    </p:anim>
                                    <p:anim calcmode="lin" valueType="num">
                                      <p:cBhvr>
                                        <p:cTn id="75" dur="1000" fill="hold"/>
                                        <p:tgtEl>
                                          <p:spTgt spid="7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fade">
                                      <p:cBhvr>
                                        <p:cTn id="83" dur="1000"/>
                                        <p:tgtEl>
                                          <p:spTgt spid="68"/>
                                        </p:tgtEl>
                                      </p:cBhvr>
                                    </p:animEffect>
                                    <p:anim calcmode="lin" valueType="num">
                                      <p:cBhvr>
                                        <p:cTn id="84" dur="1000" fill="hold"/>
                                        <p:tgtEl>
                                          <p:spTgt spid="68"/>
                                        </p:tgtEl>
                                        <p:attrNameLst>
                                          <p:attrName>ppt_x</p:attrName>
                                        </p:attrNameLst>
                                      </p:cBhvr>
                                      <p:tavLst>
                                        <p:tav tm="0">
                                          <p:val>
                                            <p:strVal val="#ppt_x"/>
                                          </p:val>
                                        </p:tav>
                                        <p:tav tm="100000">
                                          <p:val>
                                            <p:strVal val="#ppt_x"/>
                                          </p:val>
                                        </p:tav>
                                      </p:tavLst>
                                    </p:anim>
                                    <p:anim calcmode="lin" valueType="num">
                                      <p:cBhvr>
                                        <p:cTn id="85"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nodeType="clickEffect">
                                  <p:stCondLst>
                                    <p:cond delay="0"/>
                                  </p:stCondLst>
                                  <p:childTnLst>
                                    <p:set>
                                      <p:cBhvr>
                                        <p:cTn id="89" dur="1" fill="hold">
                                          <p:stCondLst>
                                            <p:cond delay="0"/>
                                          </p:stCondLst>
                                        </p:cTn>
                                        <p:tgtEl>
                                          <p:spTgt spid="85"/>
                                        </p:tgtEl>
                                        <p:attrNameLst>
                                          <p:attrName>style.visibility</p:attrName>
                                        </p:attrNameLst>
                                      </p:cBhvr>
                                      <p:to>
                                        <p:strVal val="visible"/>
                                      </p:to>
                                    </p:set>
                                    <p:animEffect transition="in" filter="fade">
                                      <p:cBhvr>
                                        <p:cTn id="90" dur="1000"/>
                                        <p:tgtEl>
                                          <p:spTgt spid="85"/>
                                        </p:tgtEl>
                                      </p:cBhvr>
                                    </p:animEffect>
                                    <p:anim calcmode="lin" valueType="num">
                                      <p:cBhvr>
                                        <p:cTn id="91" dur="1000" fill="hold"/>
                                        <p:tgtEl>
                                          <p:spTgt spid="85"/>
                                        </p:tgtEl>
                                        <p:attrNameLst>
                                          <p:attrName>ppt_x</p:attrName>
                                        </p:attrNameLst>
                                      </p:cBhvr>
                                      <p:tavLst>
                                        <p:tav tm="0">
                                          <p:val>
                                            <p:strVal val="#ppt_x"/>
                                          </p:val>
                                        </p:tav>
                                        <p:tav tm="100000">
                                          <p:val>
                                            <p:strVal val="#ppt_x"/>
                                          </p:val>
                                        </p:tav>
                                      </p:tavLst>
                                    </p:anim>
                                    <p:anim calcmode="lin" valueType="num">
                                      <p:cBhvr>
                                        <p:cTn id="92" dur="1000" fill="hold"/>
                                        <p:tgtEl>
                                          <p:spTgt spid="85"/>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92"/>
                                        </p:tgtEl>
                                        <p:attrNameLst>
                                          <p:attrName>style.visibility</p:attrName>
                                        </p:attrNameLst>
                                      </p:cBhvr>
                                      <p:to>
                                        <p:strVal val="visible"/>
                                      </p:to>
                                    </p:set>
                                    <p:animEffect transition="in" filter="fade">
                                      <p:cBhvr>
                                        <p:cTn id="95" dur="1000"/>
                                        <p:tgtEl>
                                          <p:spTgt spid="92"/>
                                        </p:tgtEl>
                                      </p:cBhvr>
                                    </p:animEffect>
                                    <p:anim calcmode="lin" valueType="num">
                                      <p:cBhvr>
                                        <p:cTn id="96" dur="1000" fill="hold"/>
                                        <p:tgtEl>
                                          <p:spTgt spid="92"/>
                                        </p:tgtEl>
                                        <p:attrNameLst>
                                          <p:attrName>ppt_x</p:attrName>
                                        </p:attrNameLst>
                                      </p:cBhvr>
                                      <p:tavLst>
                                        <p:tav tm="0">
                                          <p:val>
                                            <p:strVal val="#ppt_x"/>
                                          </p:val>
                                        </p:tav>
                                        <p:tav tm="100000">
                                          <p:val>
                                            <p:strVal val="#ppt_x"/>
                                          </p:val>
                                        </p:tav>
                                      </p:tavLst>
                                    </p:anim>
                                    <p:anim calcmode="lin" valueType="num">
                                      <p:cBhvr>
                                        <p:cTn id="97"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5" grpId="0" animBg="1"/>
      <p:bldP spid="8" grpId="0"/>
      <p:bldP spid="45" grpId="0" animBg="1"/>
      <p:bldP spid="92"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avec flèche 2"/>
          <p:cNvCxnSpPr>
            <a:stCxn id="51" idx="3"/>
            <a:endCxn id="53" idx="1"/>
          </p:cNvCxnSpPr>
          <p:nvPr/>
        </p:nvCxnSpPr>
        <p:spPr bwMode="auto">
          <a:xfrm>
            <a:off x="5898951" y="1827571"/>
            <a:ext cx="1481361" cy="0"/>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2" name="Rectangle 131"/>
          <p:cNvSpPr/>
          <p:nvPr/>
        </p:nvSpPr>
        <p:spPr bwMode="auto">
          <a:xfrm>
            <a:off x="0" y="2078607"/>
            <a:ext cx="9144000" cy="3757067"/>
          </a:xfrm>
          <a:prstGeom prst="rect">
            <a:avLst/>
          </a:prstGeom>
          <a:solidFill>
            <a:schemeClr val="bg1">
              <a:lumMod val="95000"/>
              <a:alpha val="15000"/>
            </a:schemeClr>
          </a:solidFill>
          <a:ln w="9525" cap="flat" cmpd="sng" algn="ctr">
            <a:solidFill>
              <a:schemeClr val="tx1"/>
            </a:solidFill>
            <a:prstDash val="solid"/>
            <a:round/>
            <a:headEnd type="none" w="med" len="med"/>
            <a:tailEnd type="none" w="med" len="med"/>
          </a:ln>
          <a:effectLst/>
          <a:extLst/>
        </p:spPr>
        <p:txBody>
          <a:bodyPr/>
          <a:lstStyle/>
          <a:p>
            <a:pPr>
              <a:defRPr/>
            </a:pPr>
            <a:endParaRPr lang="fr-FR"/>
          </a:p>
        </p:txBody>
      </p:sp>
      <p:sp>
        <p:nvSpPr>
          <p:cNvPr id="15363" name="Text Box 1"/>
          <p:cNvSpPr txBox="1">
            <a:spLocks noChangeArrowheads="1"/>
          </p:cNvSpPr>
          <p:nvPr/>
        </p:nvSpPr>
        <p:spPr bwMode="auto">
          <a:xfrm>
            <a:off x="381000" y="304800"/>
            <a:ext cx="87630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pitchFamily="34" charset="0"/>
                <a:ea typeface="ＭＳ Ｐゴシック" pitchFamily="34" charset="-128"/>
              </a:defRPr>
            </a:lvl9pPr>
          </a:lstStyle>
          <a:p>
            <a:pPr eaLnBrk="1" hangingPunct="1">
              <a:buClrTx/>
              <a:buFontTx/>
              <a:buNone/>
            </a:pPr>
            <a:r>
              <a:rPr lang="fr-FR" sz="2000" b="1" dirty="0" smtClean="0">
                <a:solidFill>
                  <a:schemeClr val="tx2"/>
                </a:solidFill>
              </a:rPr>
              <a:t>France </a:t>
            </a:r>
            <a:r>
              <a:rPr lang="fr-FR" sz="2000" b="1" dirty="0" err="1">
                <a:solidFill>
                  <a:schemeClr val="tx2"/>
                </a:solidFill>
              </a:rPr>
              <a:t>Connect</a:t>
            </a:r>
            <a:r>
              <a:rPr lang="fr-FR" sz="2000" b="1" dirty="0">
                <a:solidFill>
                  <a:schemeClr val="tx2"/>
                </a:solidFill>
              </a:rPr>
              <a:t> </a:t>
            </a:r>
            <a:br>
              <a:rPr lang="fr-FR" sz="2000" b="1" dirty="0">
                <a:solidFill>
                  <a:schemeClr val="tx2"/>
                </a:solidFill>
              </a:rPr>
            </a:br>
            <a:r>
              <a:rPr lang="fr-FR" altLang="fr-FR" sz="2000" b="1" dirty="0" smtClean="0">
                <a:solidFill>
                  <a:srgbClr val="1D4896"/>
                </a:solidFill>
              </a:rPr>
              <a:t>Planning prévisionnel au 12/1/2015</a:t>
            </a:r>
            <a:endParaRPr lang="fr-FR" altLang="fr-FR" sz="2000" b="1" dirty="0">
              <a:solidFill>
                <a:srgbClr val="1D4896"/>
              </a:solidFill>
            </a:endParaRPr>
          </a:p>
        </p:txBody>
      </p:sp>
      <p:sp>
        <p:nvSpPr>
          <p:cNvPr id="5" name="ZoneTexte 4"/>
          <p:cNvSpPr txBox="1"/>
          <p:nvPr/>
        </p:nvSpPr>
        <p:spPr>
          <a:xfrm>
            <a:off x="417513" y="2088133"/>
            <a:ext cx="1130300"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Novembre</a:t>
            </a:r>
          </a:p>
        </p:txBody>
      </p:sp>
      <p:sp>
        <p:nvSpPr>
          <p:cNvPr id="6" name="ZoneTexte 5"/>
          <p:cNvSpPr txBox="1"/>
          <p:nvPr/>
        </p:nvSpPr>
        <p:spPr>
          <a:xfrm>
            <a:off x="1547664" y="2088133"/>
            <a:ext cx="1130300"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Décembre</a:t>
            </a:r>
          </a:p>
        </p:txBody>
      </p:sp>
      <p:sp>
        <p:nvSpPr>
          <p:cNvPr id="7" name="ZoneTexte 6"/>
          <p:cNvSpPr txBox="1"/>
          <p:nvPr/>
        </p:nvSpPr>
        <p:spPr>
          <a:xfrm>
            <a:off x="2843808" y="2088133"/>
            <a:ext cx="846137"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Janvier</a:t>
            </a:r>
          </a:p>
        </p:txBody>
      </p:sp>
      <p:sp>
        <p:nvSpPr>
          <p:cNvPr id="8" name="ZoneTexte 7"/>
          <p:cNvSpPr txBox="1"/>
          <p:nvPr/>
        </p:nvSpPr>
        <p:spPr>
          <a:xfrm>
            <a:off x="4139952" y="2088133"/>
            <a:ext cx="822325"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Février</a:t>
            </a:r>
          </a:p>
        </p:txBody>
      </p:sp>
      <p:sp>
        <p:nvSpPr>
          <p:cNvPr id="9" name="ZoneTexte 8"/>
          <p:cNvSpPr txBox="1"/>
          <p:nvPr/>
        </p:nvSpPr>
        <p:spPr>
          <a:xfrm>
            <a:off x="5436096" y="2078608"/>
            <a:ext cx="390525" cy="338138"/>
          </a:xfrm>
          <a:prstGeom prst="rect">
            <a:avLst/>
          </a:prstGeom>
          <a:noFill/>
        </p:spPr>
        <p:txBody>
          <a:bodyPr wrap="none">
            <a:spAutoFit/>
          </a:bodyPr>
          <a:lstStyle/>
          <a:p>
            <a:pPr>
              <a:defRPr/>
            </a:pPr>
            <a:r>
              <a:rPr lang="fr-FR" sz="1600" dirty="0">
                <a:solidFill>
                  <a:schemeClr val="tx2">
                    <a:lumMod val="65000"/>
                    <a:lumOff val="35000"/>
                  </a:schemeClr>
                </a:solidFill>
                <a:latin typeface="Arial"/>
              </a:rPr>
              <a:t>…</a:t>
            </a:r>
          </a:p>
        </p:txBody>
      </p:sp>
      <p:sp>
        <p:nvSpPr>
          <p:cNvPr id="20" name="Rectangle 19"/>
          <p:cNvSpPr/>
          <p:nvPr>
            <p:custDataLst>
              <p:tags r:id="rId1"/>
            </p:custDataLst>
          </p:nvPr>
        </p:nvSpPr>
        <p:spPr bwMode="gray">
          <a:xfrm>
            <a:off x="900113" y="2581722"/>
            <a:ext cx="5397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#5</a:t>
            </a:r>
          </a:p>
        </p:txBody>
      </p:sp>
      <p:sp>
        <p:nvSpPr>
          <p:cNvPr id="21" name="Rectangle 20"/>
          <p:cNvSpPr/>
          <p:nvPr>
            <p:custDataLst>
              <p:tags r:id="rId2"/>
            </p:custDataLst>
          </p:nvPr>
        </p:nvSpPr>
        <p:spPr bwMode="gray">
          <a:xfrm>
            <a:off x="1825625" y="2581722"/>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#6</a:t>
            </a:r>
          </a:p>
        </p:txBody>
      </p:sp>
      <p:sp>
        <p:nvSpPr>
          <p:cNvPr id="22" name="Rectangle 21"/>
          <p:cNvSpPr/>
          <p:nvPr>
            <p:custDataLst>
              <p:tags r:id="rId3"/>
            </p:custDataLst>
          </p:nvPr>
        </p:nvSpPr>
        <p:spPr bwMode="gray">
          <a:xfrm>
            <a:off x="2771800" y="2564904"/>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#7</a:t>
            </a:r>
          </a:p>
        </p:txBody>
      </p:sp>
      <p:sp>
        <p:nvSpPr>
          <p:cNvPr id="23" name="Rectangle 22"/>
          <p:cNvSpPr/>
          <p:nvPr>
            <p:custDataLst>
              <p:tags r:id="rId4"/>
            </p:custDataLst>
          </p:nvPr>
        </p:nvSpPr>
        <p:spPr bwMode="gray">
          <a:xfrm>
            <a:off x="3409578" y="2564904"/>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#8</a:t>
            </a:r>
          </a:p>
        </p:txBody>
      </p:sp>
      <p:sp>
        <p:nvSpPr>
          <p:cNvPr id="46" name="ZoneTexte 45"/>
          <p:cNvSpPr txBox="1"/>
          <p:nvPr/>
        </p:nvSpPr>
        <p:spPr>
          <a:xfrm>
            <a:off x="6732240" y="2088133"/>
            <a:ext cx="706437"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Juillet</a:t>
            </a:r>
          </a:p>
        </p:txBody>
      </p:sp>
      <p:sp>
        <p:nvSpPr>
          <p:cNvPr id="50" name="ZoneTexte 49"/>
          <p:cNvSpPr txBox="1"/>
          <p:nvPr/>
        </p:nvSpPr>
        <p:spPr>
          <a:xfrm>
            <a:off x="6012160" y="2088133"/>
            <a:ext cx="560388" cy="339725"/>
          </a:xfrm>
          <a:prstGeom prst="rect">
            <a:avLst/>
          </a:prstGeom>
          <a:noFill/>
        </p:spPr>
        <p:txBody>
          <a:bodyPr wrap="none">
            <a:spAutoFit/>
          </a:bodyPr>
          <a:lstStyle/>
          <a:p>
            <a:pPr>
              <a:defRPr/>
            </a:pPr>
            <a:r>
              <a:rPr lang="fr-FR" sz="1600" dirty="0">
                <a:solidFill>
                  <a:schemeClr val="tx2">
                    <a:lumMod val="65000"/>
                    <a:lumOff val="35000"/>
                  </a:schemeClr>
                </a:solidFill>
                <a:latin typeface="Arial"/>
              </a:rPr>
              <a:t>Juin</a:t>
            </a:r>
          </a:p>
        </p:txBody>
      </p:sp>
      <p:sp useBgFill="1">
        <p:nvSpPr>
          <p:cNvPr id="15381" name="Text Placeholder 33"/>
          <p:cNvSpPr>
            <a:spLocks noGrp="1"/>
          </p:cNvSpPr>
          <p:nvPr>
            <p:custDataLst>
              <p:tags r:id="rId5"/>
            </p:custDataLst>
          </p:nvPr>
        </p:nvSpPr>
        <p:spPr bwMode="gray">
          <a:xfrm>
            <a:off x="75109" y="2628528"/>
            <a:ext cx="752475"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err="1">
                <a:solidFill>
                  <a:srgbClr val="003878"/>
                </a:solidFill>
                <a:sym typeface="+mn-lt"/>
              </a:rPr>
              <a:t>OpenLAB</a:t>
            </a:r>
            <a:endParaRPr lang="fr-FR" altLang="fr-FR" sz="1100" dirty="0">
              <a:solidFill>
                <a:srgbClr val="003878"/>
              </a:solidFill>
              <a:sym typeface="+mn-lt"/>
            </a:endParaRPr>
          </a:p>
        </p:txBody>
      </p:sp>
      <p:sp>
        <p:nvSpPr>
          <p:cNvPr id="70" name="Rectangle 69"/>
          <p:cNvSpPr/>
          <p:nvPr/>
        </p:nvSpPr>
        <p:spPr bwMode="auto">
          <a:xfrm>
            <a:off x="417514" y="3496791"/>
            <a:ext cx="5946848" cy="215900"/>
          </a:xfrm>
          <a:prstGeom prst="rect">
            <a:avLst/>
          </a:prstGeom>
          <a:solidFill>
            <a:schemeClr val="accent2">
              <a:lumMod val="40000"/>
              <a:lumOff val="60000"/>
            </a:schemeClr>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200" dirty="0" smtClean="0">
                <a:latin typeface="+mn-lt"/>
              </a:rPr>
              <a:t>Développement - Itération</a:t>
            </a:r>
            <a:endParaRPr lang="fr-FR" sz="1200" dirty="0">
              <a:latin typeface="+mn-lt"/>
            </a:endParaRPr>
          </a:p>
        </p:txBody>
      </p:sp>
      <p:sp>
        <p:nvSpPr>
          <p:cNvPr id="71" name="Rectangle à coins arrondis 70"/>
          <p:cNvSpPr/>
          <p:nvPr/>
        </p:nvSpPr>
        <p:spPr bwMode="auto">
          <a:xfrm>
            <a:off x="417514" y="4431829"/>
            <a:ext cx="5946849" cy="217487"/>
          </a:xfrm>
          <a:prstGeom prst="roundRect">
            <a:avLst/>
          </a:prstGeom>
          <a:solidFill>
            <a:srgbClr val="FF0000"/>
          </a:solidFill>
          <a:ln w="9525" cap="flat" cmpd="sng" algn="ctr">
            <a:noFill/>
            <a:prstDash val="solid"/>
            <a:round/>
            <a:headEnd type="none" w="med" len="med"/>
            <a:tailEnd type="none" w="med" len="med"/>
          </a:ln>
          <a:effectLst/>
        </p:spPr>
        <p:txBody>
          <a:bodyPr anchor="ctr"/>
          <a:lstStyle/>
          <a:p>
            <a:pPr algn="ctr">
              <a:defRPr/>
            </a:pPr>
            <a:r>
              <a:rPr lang="fr-FR" sz="1200" dirty="0">
                <a:latin typeface="+mn-lt"/>
              </a:rPr>
              <a:t>Intégration </a:t>
            </a:r>
            <a:r>
              <a:rPr lang="fr-FR" sz="1200" dirty="0" smtClean="0">
                <a:latin typeface="+mn-lt"/>
              </a:rPr>
              <a:t>partenaires</a:t>
            </a:r>
            <a:endParaRPr lang="fr-FR" sz="1200" dirty="0">
              <a:latin typeface="+mn-lt"/>
            </a:endParaRPr>
          </a:p>
        </p:txBody>
      </p:sp>
      <p:sp>
        <p:nvSpPr>
          <p:cNvPr id="72" name="Rectangle 71"/>
          <p:cNvSpPr/>
          <p:nvPr/>
        </p:nvSpPr>
        <p:spPr bwMode="auto">
          <a:xfrm>
            <a:off x="3430588" y="4001616"/>
            <a:ext cx="3141959" cy="215900"/>
          </a:xfrm>
          <a:prstGeom prst="rect">
            <a:avLst/>
          </a:prstGeom>
          <a:solidFill>
            <a:srgbClr val="00B050"/>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100" dirty="0" smtClean="0">
                <a:latin typeface="+mn-lt"/>
              </a:rPr>
              <a:t>Beta (dont solutions développées par ISU)</a:t>
            </a:r>
            <a:endParaRPr lang="fr-FR" sz="1100" dirty="0">
              <a:latin typeface="+mn-lt"/>
            </a:endParaRPr>
          </a:p>
        </p:txBody>
      </p:sp>
      <p:sp>
        <p:nvSpPr>
          <p:cNvPr id="73" name="Rectangle 72"/>
          <p:cNvSpPr/>
          <p:nvPr/>
        </p:nvSpPr>
        <p:spPr bwMode="auto">
          <a:xfrm>
            <a:off x="6364363" y="5225107"/>
            <a:ext cx="1592013" cy="215900"/>
          </a:xfrm>
          <a:prstGeom prst="rect">
            <a:avLst/>
          </a:prstGeom>
          <a:solidFill>
            <a:schemeClr val="tx2">
              <a:lumMod val="40000"/>
              <a:lumOff val="60000"/>
            </a:schemeClr>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200" dirty="0" smtClean="0">
                <a:latin typeface="+mn-lt"/>
              </a:rPr>
              <a:t>Expérimentation</a:t>
            </a:r>
            <a:endParaRPr lang="fr-FR" sz="1200" dirty="0">
              <a:latin typeface="+mn-lt"/>
            </a:endParaRPr>
          </a:p>
        </p:txBody>
      </p:sp>
      <p:sp>
        <p:nvSpPr>
          <p:cNvPr id="112" name="Rectangle 111"/>
          <p:cNvSpPr/>
          <p:nvPr>
            <p:custDataLst>
              <p:tags r:id="rId6"/>
            </p:custDataLst>
          </p:nvPr>
        </p:nvSpPr>
        <p:spPr bwMode="gray">
          <a:xfrm>
            <a:off x="4067944" y="2581722"/>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#9</a:t>
            </a:r>
          </a:p>
        </p:txBody>
      </p:sp>
      <p:sp>
        <p:nvSpPr>
          <p:cNvPr id="113" name="Rectangle 112"/>
          <p:cNvSpPr/>
          <p:nvPr>
            <p:custDataLst>
              <p:tags r:id="rId7"/>
            </p:custDataLst>
          </p:nvPr>
        </p:nvSpPr>
        <p:spPr bwMode="gray">
          <a:xfrm>
            <a:off x="4716016" y="2581722"/>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#10</a:t>
            </a:r>
          </a:p>
        </p:txBody>
      </p:sp>
      <p:sp>
        <p:nvSpPr>
          <p:cNvPr id="114" name="Rectangle 113"/>
          <p:cNvSpPr/>
          <p:nvPr>
            <p:custDataLst>
              <p:tags r:id="rId8"/>
            </p:custDataLst>
          </p:nvPr>
        </p:nvSpPr>
        <p:spPr bwMode="gray">
          <a:xfrm>
            <a:off x="5364088" y="2581722"/>
            <a:ext cx="514350"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a:t>
            </a:r>
            <a:r>
              <a:rPr lang="de-DE" sz="1200" dirty="0" smtClean="0">
                <a:solidFill>
                  <a:schemeClr val="tx1"/>
                </a:solidFill>
                <a:latin typeface="+mn-lt"/>
              </a:rPr>
              <a:t>11</a:t>
            </a:r>
            <a:endParaRPr lang="de-DE" sz="1200" dirty="0">
              <a:solidFill>
                <a:schemeClr val="tx1"/>
              </a:solidFill>
              <a:latin typeface="+mn-lt"/>
            </a:endParaRPr>
          </a:p>
        </p:txBody>
      </p:sp>
      <p:cxnSp>
        <p:nvCxnSpPr>
          <p:cNvPr id="15391" name="Connecteur droit 125"/>
          <p:cNvCxnSpPr>
            <a:cxnSpLocks noChangeShapeType="1"/>
          </p:cNvCxnSpPr>
          <p:nvPr/>
        </p:nvCxnSpPr>
        <p:spPr bwMode="auto">
          <a:xfrm>
            <a:off x="323850" y="2437383"/>
            <a:ext cx="8724900" cy="0"/>
          </a:xfrm>
          <a:prstGeom prst="line">
            <a:avLst/>
          </a:prstGeom>
          <a:noFill/>
          <a:ln w="9525" algn="ctr">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useBgFill="1">
        <p:nvSpPr>
          <p:cNvPr id="15393" name="Text Placeholder 33"/>
          <p:cNvSpPr>
            <a:spLocks noGrp="1"/>
          </p:cNvSpPr>
          <p:nvPr>
            <p:custDataLst>
              <p:tags r:id="rId9"/>
            </p:custDataLst>
          </p:nvPr>
        </p:nvSpPr>
        <p:spPr bwMode="gray">
          <a:xfrm>
            <a:off x="2267744" y="6084912"/>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a:solidFill>
                  <a:srgbClr val="003878"/>
                </a:solidFill>
                <a:sym typeface="+mn-lt"/>
              </a:rPr>
              <a:t>2015</a:t>
            </a:r>
          </a:p>
        </p:txBody>
      </p:sp>
      <p:sp>
        <p:nvSpPr>
          <p:cNvPr id="130" name="Isosceles Triangle 111"/>
          <p:cNvSpPr/>
          <p:nvPr>
            <p:custDataLst>
              <p:tags r:id="rId10"/>
            </p:custDataLst>
          </p:nvPr>
        </p:nvSpPr>
        <p:spPr bwMode="gray">
          <a:xfrm>
            <a:off x="2553742" y="5899174"/>
            <a:ext cx="146050" cy="127000"/>
          </a:xfrm>
          <a:prstGeom prst="triangle">
            <a:avLst>
              <a:gd name="adj" fmla="val 50000"/>
            </a:avLst>
          </a:prstGeom>
          <a:solidFill>
            <a:schemeClr val="tx1"/>
          </a:solidFill>
          <a:ln w="9525" cap="flat" cmpd="sng" algn="ctr">
            <a:solidFill>
              <a:srgbClr val="DC6E00"/>
            </a:solidFill>
            <a:prstDash val="solid"/>
            <a:round/>
            <a:headEnd type="none" w="med" len="med"/>
            <a:tailEnd type="none" w="med" len="med"/>
          </a:ln>
          <a:effectLst/>
        </p:spPr>
        <p:txBody>
          <a:bodyPr tIns="91440" bIns="91440"/>
          <a:lstStyle/>
          <a:p>
            <a:pPr algn="ctr" defTabSz="889000" eaLnBrk="1" hangingPunct="1">
              <a:defRPr/>
            </a:pPr>
            <a:endParaRPr lang="de-DE" sz="1400" dirty="0">
              <a:solidFill>
                <a:schemeClr val="tx1"/>
              </a:solidFill>
              <a:latin typeface="+mn-lt"/>
            </a:endParaRPr>
          </a:p>
        </p:txBody>
      </p:sp>
      <p:sp>
        <p:nvSpPr>
          <p:cNvPr id="133" name="Rectangle 132"/>
          <p:cNvSpPr/>
          <p:nvPr>
            <p:custDataLst>
              <p:tags r:id="rId11"/>
            </p:custDataLst>
          </p:nvPr>
        </p:nvSpPr>
        <p:spPr bwMode="gray">
          <a:xfrm>
            <a:off x="6084168" y="2581722"/>
            <a:ext cx="515937" cy="225425"/>
          </a:xfrm>
          <a:prstGeom prst="rect">
            <a:avLst/>
          </a:prstGeom>
          <a:solidFill>
            <a:srgbClr val="B2B2B2"/>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eaLnBrk="1" hangingPunct="1">
              <a:defRPr/>
            </a:pPr>
            <a:r>
              <a:rPr lang="de-DE" sz="1200" dirty="0">
                <a:solidFill>
                  <a:schemeClr val="tx1"/>
                </a:solidFill>
                <a:latin typeface="+mn-lt"/>
              </a:rPr>
              <a:t>#16</a:t>
            </a:r>
          </a:p>
        </p:txBody>
      </p:sp>
      <p:sp>
        <p:nvSpPr>
          <p:cNvPr id="37" name="ZoneTexte 36"/>
          <p:cNvSpPr txBox="1"/>
          <p:nvPr/>
        </p:nvSpPr>
        <p:spPr>
          <a:xfrm>
            <a:off x="7510685" y="2104920"/>
            <a:ext cx="390525" cy="338138"/>
          </a:xfrm>
          <a:prstGeom prst="rect">
            <a:avLst/>
          </a:prstGeom>
          <a:noFill/>
        </p:spPr>
        <p:txBody>
          <a:bodyPr wrap="none">
            <a:spAutoFit/>
          </a:bodyPr>
          <a:lstStyle/>
          <a:p>
            <a:pPr>
              <a:defRPr/>
            </a:pPr>
            <a:r>
              <a:rPr lang="fr-FR" sz="1600" dirty="0">
                <a:solidFill>
                  <a:schemeClr val="tx2">
                    <a:lumMod val="65000"/>
                    <a:lumOff val="35000"/>
                  </a:schemeClr>
                </a:solidFill>
                <a:latin typeface="Arial"/>
              </a:rPr>
              <a:t>…</a:t>
            </a:r>
          </a:p>
        </p:txBody>
      </p:sp>
      <p:sp useBgFill="1">
        <p:nvSpPr>
          <p:cNvPr id="38" name="Text Placeholder 33"/>
          <p:cNvSpPr>
            <a:spLocks noGrp="1"/>
          </p:cNvSpPr>
          <p:nvPr>
            <p:custDataLst>
              <p:tags r:id="rId12"/>
            </p:custDataLst>
          </p:nvPr>
        </p:nvSpPr>
        <p:spPr bwMode="gray">
          <a:xfrm>
            <a:off x="7596336" y="6021412"/>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smtClean="0">
                <a:solidFill>
                  <a:srgbClr val="003878"/>
                </a:solidFill>
                <a:sym typeface="+mn-lt"/>
              </a:rPr>
              <a:t>2016</a:t>
            </a:r>
            <a:endParaRPr lang="fr-FR" altLang="fr-FR" sz="1100" dirty="0">
              <a:solidFill>
                <a:srgbClr val="003878"/>
              </a:solidFill>
              <a:sym typeface="+mn-lt"/>
            </a:endParaRPr>
          </a:p>
        </p:txBody>
      </p:sp>
      <p:sp>
        <p:nvSpPr>
          <p:cNvPr id="39" name="Isosceles Triangle 111"/>
          <p:cNvSpPr/>
          <p:nvPr>
            <p:custDataLst>
              <p:tags r:id="rId13"/>
            </p:custDataLst>
          </p:nvPr>
        </p:nvSpPr>
        <p:spPr bwMode="gray">
          <a:xfrm>
            <a:off x="7884368" y="5835674"/>
            <a:ext cx="146050" cy="127000"/>
          </a:xfrm>
          <a:prstGeom prst="triangle">
            <a:avLst>
              <a:gd name="adj" fmla="val 50000"/>
            </a:avLst>
          </a:prstGeom>
          <a:solidFill>
            <a:schemeClr val="tx1"/>
          </a:solidFill>
          <a:ln w="9525" cap="flat" cmpd="sng" algn="ctr">
            <a:solidFill>
              <a:srgbClr val="DC6E00"/>
            </a:solidFill>
            <a:prstDash val="solid"/>
            <a:round/>
            <a:headEnd type="none" w="med" len="med"/>
            <a:tailEnd type="none" w="med" len="med"/>
          </a:ln>
          <a:effectLst/>
        </p:spPr>
        <p:txBody>
          <a:bodyPr tIns="91440" bIns="91440"/>
          <a:lstStyle/>
          <a:p>
            <a:pPr algn="ctr" defTabSz="889000" eaLnBrk="1" hangingPunct="1">
              <a:defRPr/>
            </a:pPr>
            <a:endParaRPr lang="de-DE" sz="1400" dirty="0">
              <a:solidFill>
                <a:schemeClr val="tx1"/>
              </a:solidFill>
              <a:latin typeface="+mn-lt"/>
            </a:endParaRPr>
          </a:p>
        </p:txBody>
      </p:sp>
      <p:sp>
        <p:nvSpPr>
          <p:cNvPr id="48" name="Rectangle 47"/>
          <p:cNvSpPr/>
          <p:nvPr/>
        </p:nvSpPr>
        <p:spPr bwMode="auto">
          <a:xfrm>
            <a:off x="7956376" y="5517356"/>
            <a:ext cx="1186944" cy="215900"/>
          </a:xfrm>
          <a:prstGeom prst="rect">
            <a:avLst/>
          </a:prstGeom>
          <a:solidFill>
            <a:srgbClr val="92D050"/>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200" dirty="0" smtClean="0">
                <a:latin typeface="+mn-lt"/>
              </a:rPr>
              <a:t>Généralisation</a:t>
            </a:r>
            <a:endParaRPr lang="fr-FR" sz="1200" dirty="0">
              <a:latin typeface="+mn-lt"/>
            </a:endParaRPr>
          </a:p>
        </p:txBody>
      </p:sp>
      <p:grpSp>
        <p:nvGrpSpPr>
          <p:cNvPr id="15" name="Groupe 14"/>
          <p:cNvGrpSpPr/>
          <p:nvPr/>
        </p:nvGrpSpPr>
        <p:grpSpPr>
          <a:xfrm>
            <a:off x="1475656" y="2078608"/>
            <a:ext cx="6492164" cy="3820566"/>
            <a:chOff x="1475656" y="2006600"/>
            <a:chExt cx="6492164" cy="3448050"/>
          </a:xfrm>
        </p:grpSpPr>
        <p:cxnSp>
          <p:nvCxnSpPr>
            <p:cNvPr id="15369" name="Connecteur droit 9"/>
            <p:cNvCxnSpPr>
              <a:cxnSpLocks noChangeShapeType="1"/>
            </p:cNvCxnSpPr>
            <p:nvPr/>
          </p:nvCxnSpPr>
          <p:spPr bwMode="auto">
            <a:xfrm>
              <a:off x="1475656" y="2006600"/>
              <a:ext cx="0" cy="34004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0" name="Connecteur droit 10"/>
            <p:cNvCxnSpPr>
              <a:cxnSpLocks noChangeShapeType="1"/>
            </p:cNvCxnSpPr>
            <p:nvPr/>
          </p:nvCxnSpPr>
          <p:spPr bwMode="auto">
            <a:xfrm>
              <a:off x="2627784" y="2006600"/>
              <a:ext cx="0" cy="343852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15371" name="Connecteur droit 11"/>
            <p:cNvCxnSpPr>
              <a:cxnSpLocks noChangeShapeType="1"/>
            </p:cNvCxnSpPr>
            <p:nvPr/>
          </p:nvCxnSpPr>
          <p:spPr bwMode="auto">
            <a:xfrm>
              <a:off x="3995936" y="2006600"/>
              <a:ext cx="0" cy="34004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2" name="Connecteur droit 12"/>
            <p:cNvCxnSpPr>
              <a:cxnSpLocks noChangeShapeType="1"/>
            </p:cNvCxnSpPr>
            <p:nvPr/>
          </p:nvCxnSpPr>
          <p:spPr bwMode="auto">
            <a:xfrm>
              <a:off x="5292080" y="2006600"/>
              <a:ext cx="0" cy="3400424"/>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3" name="Connecteur droit 13"/>
            <p:cNvCxnSpPr>
              <a:cxnSpLocks noChangeShapeType="1"/>
            </p:cNvCxnSpPr>
            <p:nvPr/>
          </p:nvCxnSpPr>
          <p:spPr bwMode="auto">
            <a:xfrm>
              <a:off x="5940152" y="2006600"/>
              <a:ext cx="0" cy="34004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9" name="Connecteur droit 48"/>
            <p:cNvCxnSpPr>
              <a:cxnSpLocks noChangeShapeType="1"/>
            </p:cNvCxnSpPr>
            <p:nvPr/>
          </p:nvCxnSpPr>
          <p:spPr bwMode="auto">
            <a:xfrm>
              <a:off x="6732240" y="2006600"/>
              <a:ext cx="0" cy="34004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 name="Connecteur droit 48"/>
            <p:cNvCxnSpPr>
              <a:cxnSpLocks noChangeShapeType="1"/>
            </p:cNvCxnSpPr>
            <p:nvPr/>
          </p:nvCxnSpPr>
          <p:spPr bwMode="auto">
            <a:xfrm>
              <a:off x="7380312" y="2008590"/>
              <a:ext cx="8679" cy="338875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9" name="Connecteur droit 10"/>
            <p:cNvCxnSpPr>
              <a:cxnSpLocks noChangeShapeType="1"/>
            </p:cNvCxnSpPr>
            <p:nvPr/>
          </p:nvCxnSpPr>
          <p:spPr bwMode="auto">
            <a:xfrm>
              <a:off x="7967820" y="2016125"/>
              <a:ext cx="0" cy="343852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pSp>
      <p:sp>
        <p:nvSpPr>
          <p:cNvPr id="40" name="Rectangle à coins arrondis 39"/>
          <p:cNvSpPr/>
          <p:nvPr/>
        </p:nvSpPr>
        <p:spPr bwMode="auto">
          <a:xfrm>
            <a:off x="3197151" y="4864943"/>
            <a:ext cx="5946849" cy="217487"/>
          </a:xfrm>
          <a:prstGeom prst="roundRect">
            <a:avLst/>
          </a:prstGeom>
          <a:solidFill>
            <a:srgbClr val="FFC000"/>
          </a:solidFill>
          <a:ln w="9525" cap="flat" cmpd="sng" algn="ctr">
            <a:noFill/>
            <a:prstDash val="solid"/>
            <a:round/>
            <a:headEnd type="none" w="med" len="med"/>
            <a:tailEnd type="none" w="med" len="med"/>
          </a:ln>
          <a:effectLst/>
        </p:spPr>
        <p:txBody>
          <a:bodyPr anchor="ctr"/>
          <a:lstStyle/>
          <a:p>
            <a:pPr algn="ctr">
              <a:defRPr/>
            </a:pPr>
            <a:r>
              <a:rPr lang="fr-FR" sz="1200" dirty="0" smtClean="0">
                <a:latin typeface="+mn-lt"/>
              </a:rPr>
              <a:t>Sécurisation (dont CNIL &amp; ANSSI) et mise à l’échelle</a:t>
            </a:r>
            <a:endParaRPr lang="fr-FR" sz="1200" dirty="0">
              <a:latin typeface="+mn-lt"/>
            </a:endParaRPr>
          </a:p>
        </p:txBody>
      </p:sp>
      <p:sp>
        <p:nvSpPr>
          <p:cNvPr id="41" name="Isosceles Triangle 111"/>
          <p:cNvSpPr/>
          <p:nvPr>
            <p:custDataLst>
              <p:tags r:id="rId14"/>
            </p:custDataLst>
          </p:nvPr>
        </p:nvSpPr>
        <p:spPr bwMode="gray">
          <a:xfrm>
            <a:off x="1979712" y="3719078"/>
            <a:ext cx="146050" cy="127000"/>
          </a:xfrm>
          <a:prstGeom prst="triangle">
            <a:avLst>
              <a:gd name="adj" fmla="val 50000"/>
            </a:avLst>
          </a:prstGeom>
          <a:solidFill>
            <a:schemeClr val="tx1"/>
          </a:solidFill>
          <a:ln w="9525" cap="flat" cmpd="sng" algn="ctr">
            <a:solidFill>
              <a:srgbClr val="DC6E00"/>
            </a:solidFill>
            <a:prstDash val="solid"/>
            <a:round/>
            <a:headEnd type="none" w="med" len="med"/>
            <a:tailEnd type="none" w="med" len="med"/>
          </a:ln>
          <a:effectLst/>
        </p:spPr>
        <p:txBody>
          <a:bodyPr tIns="91440" bIns="91440"/>
          <a:lstStyle/>
          <a:p>
            <a:pPr algn="ctr" defTabSz="889000" eaLnBrk="1" hangingPunct="1">
              <a:defRPr/>
            </a:pPr>
            <a:endParaRPr lang="de-DE" sz="1400" dirty="0">
              <a:solidFill>
                <a:schemeClr val="tx1"/>
              </a:solidFill>
              <a:latin typeface="+mn-lt"/>
            </a:endParaRPr>
          </a:p>
        </p:txBody>
      </p:sp>
      <p:sp>
        <p:nvSpPr>
          <p:cNvPr id="42" name="Text Placeholder 33"/>
          <p:cNvSpPr>
            <a:spLocks noGrp="1"/>
          </p:cNvSpPr>
          <p:nvPr>
            <p:custDataLst>
              <p:tags r:id="rId15"/>
            </p:custDataLst>
          </p:nvPr>
        </p:nvSpPr>
        <p:spPr bwMode="gray">
          <a:xfrm>
            <a:off x="1403648" y="3928839"/>
            <a:ext cx="1259190" cy="370122"/>
          </a:xfrm>
          <a:prstGeom prst="rect">
            <a:avLst/>
          </a:prstGeom>
          <a:noFill/>
          <a:ln>
            <a:noFill/>
          </a:ln>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800" b="1" dirty="0" smtClean="0">
                <a:solidFill>
                  <a:srgbClr val="00B050"/>
                </a:solidFill>
                <a:sym typeface="+mn-lt"/>
              </a:rPr>
              <a:t>1</a:t>
            </a:r>
            <a:r>
              <a:rPr lang="fr-FR" altLang="fr-FR" sz="800" b="1" baseline="30000" dirty="0" smtClean="0">
                <a:solidFill>
                  <a:srgbClr val="00B050"/>
                </a:solidFill>
                <a:sym typeface="+mn-lt"/>
              </a:rPr>
              <a:t>er</a:t>
            </a:r>
            <a:r>
              <a:rPr lang="fr-FR" altLang="fr-FR" sz="800" b="1" dirty="0" smtClean="0">
                <a:solidFill>
                  <a:srgbClr val="00B050"/>
                </a:solidFill>
                <a:sym typeface="+mn-lt"/>
              </a:rPr>
              <a:t> niveaux de services</a:t>
            </a:r>
          </a:p>
          <a:p>
            <a:pPr algn="ctr">
              <a:spcBef>
                <a:spcPct val="0"/>
              </a:spcBef>
            </a:pPr>
            <a:r>
              <a:rPr lang="fr-FR" altLang="fr-FR" sz="800" b="1" dirty="0" smtClean="0">
                <a:solidFill>
                  <a:srgbClr val="00B050"/>
                </a:solidFill>
                <a:sym typeface="+mn-lt"/>
              </a:rPr>
              <a:t>opérationnels</a:t>
            </a:r>
            <a:endParaRPr lang="fr-FR" altLang="fr-FR" sz="800" b="1" dirty="0">
              <a:solidFill>
                <a:srgbClr val="00B050"/>
              </a:solidFill>
              <a:sym typeface="+mn-lt"/>
            </a:endParaRPr>
          </a:p>
        </p:txBody>
      </p:sp>
      <p:sp>
        <p:nvSpPr>
          <p:cNvPr id="52" name="Rectangle 51"/>
          <p:cNvSpPr/>
          <p:nvPr/>
        </p:nvSpPr>
        <p:spPr bwMode="auto">
          <a:xfrm>
            <a:off x="4559603" y="2996952"/>
            <a:ext cx="3036733" cy="215900"/>
          </a:xfrm>
          <a:prstGeom prst="rect">
            <a:avLst/>
          </a:prstGeom>
          <a:solidFill>
            <a:schemeClr val="tx2">
              <a:lumMod val="40000"/>
              <a:lumOff val="60000"/>
            </a:schemeClr>
          </a:solid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000" dirty="0" smtClean="0">
                <a:latin typeface="+mn-lt"/>
              </a:rPr>
              <a:t>Etudes </a:t>
            </a:r>
            <a:r>
              <a:rPr lang="fr-FR" sz="1000" dirty="0" err="1" smtClean="0">
                <a:latin typeface="+mn-lt"/>
              </a:rPr>
              <a:t>Nudge</a:t>
            </a:r>
            <a:r>
              <a:rPr lang="fr-FR" sz="1000" dirty="0" smtClean="0">
                <a:latin typeface="+mn-lt"/>
              </a:rPr>
              <a:t> et parcours Usager</a:t>
            </a:r>
            <a:endParaRPr lang="fr-FR" sz="1000" dirty="0">
              <a:latin typeface="+mn-lt"/>
            </a:endParaRPr>
          </a:p>
        </p:txBody>
      </p:sp>
      <p:sp>
        <p:nvSpPr>
          <p:cNvPr id="44" name="Rectangle 43"/>
          <p:cNvSpPr/>
          <p:nvPr/>
        </p:nvSpPr>
        <p:spPr bwMode="auto">
          <a:xfrm>
            <a:off x="6876256" y="3503178"/>
            <a:ext cx="2247833" cy="209513"/>
          </a:xfrm>
          <a:prstGeom prst="rect">
            <a:avLst/>
          </a:prstGeom>
          <a:blipFill>
            <a:blip r:embed="rId23"/>
            <a:tile tx="0" ty="0" sx="100000" sy="100000" flip="none" algn="tl"/>
          </a:blipFill>
          <a:ln w="9525" cap="flat" cmpd="sng" algn="ctr">
            <a:solidFill>
              <a:srgbClr val="B2B2B2"/>
            </a:solidFill>
            <a:prstDash val="solid"/>
            <a:round/>
            <a:headEnd type="none" w="med" len="med"/>
            <a:tailEnd type="none" w="med" len="med"/>
          </a:ln>
          <a:effectLst/>
        </p:spPr>
        <p:txBody>
          <a:bodyPr tIns="91440" bIns="91440" anchor="ctr"/>
          <a:lstStyle/>
          <a:p>
            <a:pPr algn="ctr" defTabSz="889000">
              <a:defRPr/>
            </a:pPr>
            <a:r>
              <a:rPr lang="fr-FR" sz="1200" dirty="0" smtClean="0">
                <a:latin typeface="+mn-lt"/>
              </a:rPr>
              <a:t>MCO correctif/évolutif</a:t>
            </a:r>
            <a:endParaRPr lang="fr-FR" sz="1200" dirty="0">
              <a:latin typeface="+mn-lt"/>
            </a:endParaRPr>
          </a:p>
        </p:txBody>
      </p:sp>
      <p:sp>
        <p:nvSpPr>
          <p:cNvPr id="45" name="Isosceles Triangle 111"/>
          <p:cNvSpPr/>
          <p:nvPr>
            <p:custDataLst>
              <p:tags r:id="rId16"/>
            </p:custDataLst>
          </p:nvPr>
        </p:nvSpPr>
        <p:spPr bwMode="gray">
          <a:xfrm flipV="1">
            <a:off x="5464869" y="1933848"/>
            <a:ext cx="146050" cy="127000"/>
          </a:xfrm>
          <a:prstGeom prst="triangle">
            <a:avLst>
              <a:gd name="adj" fmla="val 50000"/>
            </a:avLst>
          </a:prstGeom>
          <a:solidFill>
            <a:schemeClr val="tx1"/>
          </a:solidFill>
          <a:ln w="9525" cap="flat" cmpd="sng" algn="ctr">
            <a:solidFill>
              <a:srgbClr val="DC6E00"/>
            </a:solidFill>
            <a:prstDash val="solid"/>
            <a:round/>
            <a:headEnd type="none" w="med" len="med"/>
            <a:tailEnd type="none" w="med" len="med"/>
          </a:ln>
          <a:effectLst/>
        </p:spPr>
        <p:txBody>
          <a:bodyPr tIns="91440" bIns="91440"/>
          <a:lstStyle/>
          <a:p>
            <a:pPr algn="ctr" defTabSz="889000" eaLnBrk="1" hangingPunct="1">
              <a:defRPr/>
            </a:pPr>
            <a:endParaRPr lang="de-DE" sz="1400" dirty="0">
              <a:solidFill>
                <a:schemeClr val="tx1"/>
              </a:solidFill>
              <a:latin typeface="+mn-lt"/>
            </a:endParaRPr>
          </a:p>
        </p:txBody>
      </p:sp>
      <p:sp>
        <p:nvSpPr>
          <p:cNvPr id="47" name="Isosceles Triangle 111"/>
          <p:cNvSpPr/>
          <p:nvPr>
            <p:custDataLst>
              <p:tags r:id="rId17"/>
            </p:custDataLst>
          </p:nvPr>
        </p:nvSpPr>
        <p:spPr bwMode="gray">
          <a:xfrm flipV="1">
            <a:off x="7665302" y="1937271"/>
            <a:ext cx="146050" cy="127000"/>
          </a:xfrm>
          <a:prstGeom prst="triangle">
            <a:avLst>
              <a:gd name="adj" fmla="val 50000"/>
            </a:avLst>
          </a:prstGeom>
          <a:solidFill>
            <a:schemeClr val="tx1"/>
          </a:solidFill>
          <a:ln w="9525" cap="flat" cmpd="sng" algn="ctr">
            <a:solidFill>
              <a:srgbClr val="DC6E00"/>
            </a:solidFill>
            <a:prstDash val="solid"/>
            <a:round/>
            <a:headEnd type="none" w="med" len="med"/>
            <a:tailEnd type="none" w="med" len="med"/>
          </a:ln>
          <a:effectLst/>
        </p:spPr>
        <p:txBody>
          <a:bodyPr tIns="91440" bIns="91440"/>
          <a:lstStyle/>
          <a:p>
            <a:pPr algn="ctr" defTabSz="889000" eaLnBrk="1" hangingPunct="1">
              <a:defRPr/>
            </a:pPr>
            <a:endParaRPr lang="de-DE" sz="1400" dirty="0">
              <a:solidFill>
                <a:schemeClr val="tx1"/>
              </a:solidFill>
              <a:latin typeface="+mn-lt"/>
            </a:endParaRPr>
          </a:p>
        </p:txBody>
      </p:sp>
      <p:sp useBgFill="1">
        <p:nvSpPr>
          <p:cNvPr id="51" name="Text Placeholder 33"/>
          <p:cNvSpPr>
            <a:spLocks noGrp="1"/>
          </p:cNvSpPr>
          <p:nvPr>
            <p:custDataLst>
              <p:tags r:id="rId18"/>
            </p:custDataLst>
          </p:nvPr>
        </p:nvSpPr>
        <p:spPr bwMode="gray">
          <a:xfrm>
            <a:off x="5148064" y="1751371"/>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smtClean="0">
                <a:solidFill>
                  <a:srgbClr val="003878"/>
                </a:solidFill>
                <a:sym typeface="+mn-lt"/>
              </a:rPr>
              <a:t>Choix</a:t>
            </a:r>
            <a:endParaRPr lang="fr-FR" altLang="fr-FR" sz="1100" dirty="0">
              <a:solidFill>
                <a:srgbClr val="003878"/>
              </a:solidFill>
              <a:sym typeface="+mn-lt"/>
            </a:endParaRPr>
          </a:p>
        </p:txBody>
      </p:sp>
      <p:sp useBgFill="1">
        <p:nvSpPr>
          <p:cNvPr id="53" name="Text Placeholder 33"/>
          <p:cNvSpPr>
            <a:spLocks noGrp="1"/>
          </p:cNvSpPr>
          <p:nvPr>
            <p:custDataLst>
              <p:tags r:id="rId19"/>
            </p:custDataLst>
          </p:nvPr>
        </p:nvSpPr>
        <p:spPr bwMode="gray">
          <a:xfrm>
            <a:off x="7380312" y="1751371"/>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smtClean="0">
                <a:solidFill>
                  <a:srgbClr val="003878"/>
                </a:solidFill>
                <a:sym typeface="+mn-lt"/>
              </a:rPr>
              <a:t>Actif</a:t>
            </a:r>
            <a:endParaRPr lang="fr-FR" altLang="fr-FR" sz="1100" dirty="0">
              <a:solidFill>
                <a:srgbClr val="003878"/>
              </a:solidFill>
              <a:sym typeface="+mn-lt"/>
            </a:endParaRPr>
          </a:p>
        </p:txBody>
      </p:sp>
      <p:sp useBgFill="1">
        <p:nvSpPr>
          <p:cNvPr id="54" name="Text Placeholder 33"/>
          <p:cNvSpPr>
            <a:spLocks noGrp="1"/>
          </p:cNvSpPr>
          <p:nvPr>
            <p:custDataLst>
              <p:tags r:id="rId20"/>
            </p:custDataLst>
          </p:nvPr>
        </p:nvSpPr>
        <p:spPr bwMode="gray">
          <a:xfrm>
            <a:off x="6269385" y="1764432"/>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smtClean="0">
                <a:solidFill>
                  <a:srgbClr val="003878"/>
                </a:solidFill>
                <a:sym typeface="+mn-lt"/>
              </a:rPr>
              <a:t>Armement</a:t>
            </a:r>
            <a:endParaRPr lang="fr-FR" altLang="fr-FR" sz="1100" dirty="0">
              <a:solidFill>
                <a:srgbClr val="003878"/>
              </a:solidFill>
              <a:sym typeface="+mn-lt"/>
            </a:endParaRPr>
          </a:p>
        </p:txBody>
      </p:sp>
      <p:sp>
        <p:nvSpPr>
          <p:cNvPr id="4" name="Accolade fermante 3"/>
          <p:cNvSpPr/>
          <p:nvPr/>
        </p:nvSpPr>
        <p:spPr bwMode="auto">
          <a:xfrm>
            <a:off x="8100392" y="1628800"/>
            <a:ext cx="144016" cy="371971"/>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useBgFill="1">
        <p:nvSpPr>
          <p:cNvPr id="55" name="Text Placeholder 33"/>
          <p:cNvSpPr>
            <a:spLocks noGrp="1"/>
          </p:cNvSpPr>
          <p:nvPr>
            <p:custDataLst>
              <p:tags r:id="rId21"/>
            </p:custDataLst>
          </p:nvPr>
        </p:nvSpPr>
        <p:spPr bwMode="gray">
          <a:xfrm>
            <a:off x="6269385" y="1484784"/>
            <a:ext cx="750887" cy="1524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defTabSz="889000">
              <a:spcBef>
                <a:spcPts val="350"/>
              </a:spcBef>
              <a:defRPr sz="1400">
                <a:solidFill>
                  <a:srgbClr val="1D4896"/>
                </a:solidFill>
                <a:latin typeface="Arial" pitchFamily="34" charset="0"/>
                <a:ea typeface="ＭＳ Ｐゴシック" pitchFamily="34" charset="-128"/>
              </a:defRPr>
            </a:lvl1pPr>
            <a:lvl2pPr marL="444500" indent="-222250" defTabSz="889000">
              <a:spcBef>
                <a:spcPts val="300"/>
              </a:spcBef>
              <a:defRPr sz="1200">
                <a:solidFill>
                  <a:srgbClr val="000000"/>
                </a:solidFill>
                <a:latin typeface="Arial" pitchFamily="34" charset="0"/>
                <a:ea typeface="ＭＳ Ｐゴシック" pitchFamily="34" charset="-128"/>
              </a:defRPr>
            </a:lvl2pPr>
            <a:lvl3pPr marL="889000" indent="-222250" defTabSz="889000">
              <a:spcBef>
                <a:spcPts val="300"/>
              </a:spcBef>
              <a:defRPr sz="1200">
                <a:solidFill>
                  <a:srgbClr val="000000"/>
                </a:solidFill>
                <a:latin typeface="Arial" pitchFamily="34" charset="0"/>
                <a:ea typeface="ＭＳ Ｐゴシック" pitchFamily="34" charset="-128"/>
              </a:defRPr>
            </a:lvl3pPr>
            <a:lvl4pPr marL="1338263" indent="-227013" defTabSz="889000">
              <a:spcBef>
                <a:spcPts val="300"/>
              </a:spcBef>
              <a:defRPr sz="1200">
                <a:solidFill>
                  <a:srgbClr val="000000"/>
                </a:solidFill>
                <a:latin typeface="Arial" pitchFamily="34" charset="0"/>
                <a:ea typeface="ＭＳ Ｐゴシック" pitchFamily="34" charset="-128"/>
              </a:defRPr>
            </a:lvl4pPr>
            <a:lvl5pPr marL="1998663" indent="-220663" defTabSz="889000">
              <a:spcBef>
                <a:spcPts val="300"/>
              </a:spcBef>
              <a:defRPr sz="1200">
                <a:solidFill>
                  <a:srgbClr val="000000"/>
                </a:solidFill>
                <a:latin typeface="Arial" pitchFamily="34" charset="0"/>
                <a:ea typeface="ＭＳ Ｐゴシック" pitchFamily="34" charset="-128"/>
              </a:defRPr>
            </a:lvl5pPr>
            <a:lvl6pPr marL="24558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6pPr>
            <a:lvl7pPr marL="29130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7pPr>
            <a:lvl8pPr marL="33702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8pPr>
            <a:lvl9pPr marL="3827463" indent="-220663" defTabSz="889000" eaLnBrk="0" fontAlgn="base" hangingPunct="0">
              <a:spcBef>
                <a:spcPts val="300"/>
              </a:spcBef>
              <a:spcAft>
                <a:spcPct val="0"/>
              </a:spcAft>
              <a:buClr>
                <a:srgbClr val="000000"/>
              </a:buClr>
              <a:buSzPct val="100000"/>
              <a:buFont typeface="Times New Roman" pitchFamily="18" charset="0"/>
              <a:defRPr sz="1200">
                <a:solidFill>
                  <a:srgbClr val="000000"/>
                </a:solidFill>
                <a:latin typeface="Arial" pitchFamily="34" charset="0"/>
                <a:ea typeface="ＭＳ Ｐゴシック" pitchFamily="34" charset="-128"/>
              </a:defRPr>
            </a:lvl9pPr>
          </a:lstStyle>
          <a:p>
            <a:pPr algn="ctr">
              <a:spcBef>
                <a:spcPct val="0"/>
              </a:spcBef>
            </a:pPr>
            <a:r>
              <a:rPr lang="fr-FR" altLang="fr-FR" sz="1100" dirty="0" smtClean="0">
                <a:solidFill>
                  <a:srgbClr val="003878"/>
                </a:solidFill>
                <a:sym typeface="+mn-lt"/>
              </a:rPr>
              <a:t>Opérateur</a:t>
            </a:r>
            <a:endParaRPr lang="fr-FR" altLang="fr-FR" sz="1100" dirty="0">
              <a:solidFill>
                <a:srgbClr val="003878"/>
              </a:solidFill>
              <a:sym typeface="+mn-lt"/>
            </a:endParaRPr>
          </a:p>
        </p:txBody>
      </p:sp>
      <p:sp>
        <p:nvSpPr>
          <p:cNvPr id="56" name="Accolade fermante 55"/>
          <p:cNvSpPr/>
          <p:nvPr/>
        </p:nvSpPr>
        <p:spPr bwMode="auto">
          <a:xfrm flipH="1">
            <a:off x="5178871" y="1628800"/>
            <a:ext cx="144016" cy="371971"/>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
        <p:nvSpPr>
          <p:cNvPr id="2" name="Rectangle 1"/>
          <p:cNvSpPr/>
          <p:nvPr/>
        </p:nvSpPr>
        <p:spPr bwMode="auto">
          <a:xfrm>
            <a:off x="3197151" y="6453336"/>
            <a:ext cx="2629470" cy="332656"/>
          </a:xfrm>
          <a:prstGeom prst="rect">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a:ln>
                <a:noFill/>
              </a:ln>
              <a:solidFill>
                <a:srgbClr val="000000"/>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32267206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eDP.ZG4x6Uuq28nVI2nZc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eDP.ZG4x6Uuq28nVI2nZc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eDP.ZG4x6Uuq28nVI2nZc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eDP.ZG4x6Uuq28nVI2nZc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eDP.ZG4x6Uuq28nVI2nZc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ZFDivoTN5EKdD4yCFNMgL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9b06HXw1V0iU1D4U8uwf2w"/>
</p:tagLst>
</file>

<file path=ppt/theme/theme1.xml><?xml version="1.0" encoding="utf-8"?>
<a:theme xmlns:a="http://schemas.openxmlformats.org/drawingml/2006/main" name="Présentation DISIC">
  <a:themeElements>
    <a:clrScheme name="">
      <a:dk1>
        <a:srgbClr val="000000"/>
      </a:dk1>
      <a:lt1>
        <a:srgbClr val="FFFFFF"/>
      </a:lt1>
      <a:dk2>
        <a:srgbClr val="1D4896"/>
      </a:dk2>
      <a:lt2>
        <a:srgbClr val="808080"/>
      </a:lt2>
      <a:accent1>
        <a:srgbClr val="D6D6D0"/>
      </a:accent1>
      <a:accent2>
        <a:srgbClr val="E32624"/>
      </a:accent2>
      <a:accent3>
        <a:srgbClr val="FFFFFF"/>
      </a:accent3>
      <a:accent4>
        <a:srgbClr val="000000"/>
      </a:accent4>
      <a:accent5>
        <a:srgbClr val="E8E8E4"/>
      </a:accent5>
      <a:accent6>
        <a:srgbClr val="CE2120"/>
      </a:accent6>
      <a:hlink>
        <a:srgbClr val="00B1E6"/>
      </a:hlink>
      <a:folHlink>
        <a:srgbClr val="FABB00"/>
      </a:folHlink>
    </a:clrScheme>
    <a:fontScheme name="Nouvelle présentation">
      <a:majorFont>
        <a:latin typeface="Arial"/>
        <a:ea typeface="ＭＳ Ｐゴシック"/>
        <a:cs typeface="ＭＳ Ｐゴシック"/>
      </a:majorFont>
      <a:minorFont>
        <a:latin typeface="Arial"/>
        <a:ea typeface="ＭＳ Ｐゴシック"/>
        <a:cs typeface="ＭＳ Ｐゴシック"/>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 DISIC</Template>
  <TotalTime>7489</TotalTime>
  <Words>201</Words>
  <Application>Microsoft Office PowerPoint</Application>
  <PresentationFormat>Affichage à l'écran (4:3)</PresentationFormat>
  <Paragraphs>55</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Présentation DISIC</vt:lpstr>
      <vt:lpstr>FRANCE CONNECT   </vt:lpstr>
      <vt:lpstr>France Connect – Une clef de voûte de l’Etat plateforme Principe de fonctionnement du bouton FranceConnect</vt:lpstr>
      <vt:lpstr>France Connect Principe de fonctionnement : consentement, transparence et traçabilité  </vt:lpstr>
      <vt:lpstr>Présentation PowerPoint</vt:lpstr>
    </vt:vector>
  </TitlesOfParts>
  <Company>MINEFI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Etat Numérique</dc:title>
  <dc:creator>Guillaume.BLOT@modernisation.gouv.fr</dc:creator>
  <cp:keywords>DISIC</cp:keywords>
  <dc:description>Version présentée au CSIC FT du 22 mai 2014</dc:description>
  <cp:lastModifiedBy>H</cp:lastModifiedBy>
  <cp:revision>591</cp:revision>
  <cp:lastPrinted>2014-08-28T12:47:13Z</cp:lastPrinted>
  <dcterms:created xsi:type="dcterms:W3CDTF">2014-04-08T06:15:11Z</dcterms:created>
  <dcterms:modified xsi:type="dcterms:W3CDTF">2015-02-02T15:42:25Z</dcterms:modified>
</cp:coreProperties>
</file>