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488" r:id="rId2"/>
    <p:sldId id="489" r:id="rId3"/>
    <p:sldId id="490" r:id="rId4"/>
    <p:sldId id="491" r:id="rId5"/>
    <p:sldId id="494" r:id="rId6"/>
    <p:sldId id="492" r:id="rId7"/>
    <p:sldId id="493" r:id="rId8"/>
  </p:sldIdLst>
  <p:sldSz cx="9144000" cy="6858000" type="screen4x3"/>
  <p:notesSz cx="6797675" cy="9926638"/>
  <p:defaultTextStyle>
    <a:defPPr>
      <a:defRPr lang="fr-FR"/>
    </a:defPPr>
    <a:lvl1pPr algn="l" rtl="0" eaLnBrk="0" fontAlgn="base" hangingPunct="0">
      <a:spcBef>
        <a:spcPct val="0"/>
      </a:spcBef>
      <a:spcAft>
        <a:spcPct val="0"/>
      </a:spcAft>
      <a:defRPr sz="2400" kern="1200">
        <a:solidFill>
          <a:schemeClr val="tx1"/>
        </a:solidFill>
        <a:latin typeface="Arial" pitchFamily="34" charset="0"/>
        <a:ea typeface="ＭＳ Ｐゴシック" pitchFamily="-8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8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8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8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8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8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8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8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84"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tilisateur Windows" initials="UW" lastIdx="1" clrIdx="0"/>
  <p:cmAuthor id="1" name="Philippe Bron" initials="PB"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83"/>
    <a:srgbClr val="FFFFCC"/>
    <a:srgbClr val="CCFFCC"/>
    <a:srgbClr val="FFCC00"/>
    <a:srgbClr val="9999FF"/>
    <a:srgbClr val="FFCCFF"/>
    <a:srgbClr val="CCECFF"/>
    <a:srgbClr val="BABCB4"/>
    <a:srgbClr val="E51616"/>
    <a:srgbClr val="CCCC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88831" autoAdjust="0"/>
  </p:normalViewPr>
  <p:slideViewPr>
    <p:cSldViewPr>
      <p:cViewPr varScale="1">
        <p:scale>
          <a:sx n="101" d="100"/>
          <a:sy n="101" d="100"/>
        </p:scale>
        <p:origin x="-118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3336" y="-10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5659" cy="4963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smtClean="0">
                <a:latin typeface="Arial" charset="0"/>
                <a:ea typeface="ＭＳ Ｐゴシック" charset="0"/>
                <a:cs typeface="ＭＳ Ｐゴシック" charset="0"/>
              </a:defRPr>
            </a:lvl1pPr>
          </a:lstStyle>
          <a:p>
            <a:pPr>
              <a:defRPr/>
            </a:pPr>
            <a:endParaRPr lang="fr-FR"/>
          </a:p>
        </p:txBody>
      </p:sp>
      <p:sp>
        <p:nvSpPr>
          <p:cNvPr id="3075" name="Rectangle 3"/>
          <p:cNvSpPr>
            <a:spLocks noGrp="1" noChangeArrowheads="1"/>
          </p:cNvSpPr>
          <p:nvPr>
            <p:ph type="dt" sz="quarter" idx="1"/>
          </p:nvPr>
        </p:nvSpPr>
        <p:spPr bwMode="auto">
          <a:xfrm>
            <a:off x="3852016" y="0"/>
            <a:ext cx="2945659" cy="4963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smtClean="0">
                <a:latin typeface="Arial" charset="0"/>
                <a:ea typeface="ＭＳ Ｐゴシック" charset="0"/>
                <a:cs typeface="ＭＳ Ｐゴシック" charset="0"/>
              </a:defRPr>
            </a:lvl1pPr>
          </a:lstStyle>
          <a:p>
            <a:pPr>
              <a:defRPr/>
            </a:pPr>
            <a:endParaRPr lang="fr-FR"/>
          </a:p>
        </p:txBody>
      </p:sp>
      <p:sp>
        <p:nvSpPr>
          <p:cNvPr id="3076" name="Rectangle 4"/>
          <p:cNvSpPr>
            <a:spLocks noGrp="1" noChangeArrowheads="1"/>
          </p:cNvSpPr>
          <p:nvPr>
            <p:ph type="ftr" sz="quarter" idx="2"/>
          </p:nvPr>
        </p:nvSpPr>
        <p:spPr bwMode="auto">
          <a:xfrm>
            <a:off x="0" y="9430306"/>
            <a:ext cx="2945659" cy="4963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smtClean="0">
                <a:latin typeface="Arial" charset="0"/>
                <a:ea typeface="ＭＳ Ｐゴシック" charset="0"/>
                <a:cs typeface="ＭＳ Ｐゴシック" charset="0"/>
              </a:defRPr>
            </a:lvl1pPr>
          </a:lstStyle>
          <a:p>
            <a:pPr>
              <a:defRPr/>
            </a:pPr>
            <a:endParaRPr lang="fr-FR"/>
          </a:p>
        </p:txBody>
      </p:sp>
      <p:sp>
        <p:nvSpPr>
          <p:cNvPr id="3077" name="Rectangle 5"/>
          <p:cNvSpPr>
            <a:spLocks noGrp="1" noChangeArrowheads="1"/>
          </p:cNvSpPr>
          <p:nvPr>
            <p:ph type="sldNum" sz="quarter" idx="3"/>
          </p:nvPr>
        </p:nvSpPr>
        <p:spPr bwMode="auto">
          <a:xfrm>
            <a:off x="3852016" y="9430306"/>
            <a:ext cx="2945659" cy="4963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564221F6-05D5-431D-9185-BF8CF5558E76}" type="slidenum">
              <a:rPr lang="fr-FR"/>
              <a:pPr/>
              <a:t>‹N°›</a:t>
            </a:fld>
            <a:endParaRPr lang="fr-FR"/>
          </a:p>
        </p:txBody>
      </p:sp>
    </p:spTree>
    <p:extLst>
      <p:ext uri="{BB962C8B-B14F-4D97-AF65-F5344CB8AC3E}">
        <p14:creationId xmlns:p14="http://schemas.microsoft.com/office/powerpoint/2010/main" val="1738938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AE3BD6A-79E8-4E62-9521-A2738CFA79BE}" type="datetimeFigureOut">
              <a:rPr lang="fr-FR" smtClean="0"/>
              <a:t>18/12/2014</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DFBC92B-148C-45DF-AFAA-731D4C55D7C8}" type="slidenum">
              <a:rPr lang="fr-FR" smtClean="0"/>
              <a:t>‹N°›</a:t>
            </a:fld>
            <a:endParaRPr lang="fr-FR"/>
          </a:p>
        </p:txBody>
      </p:sp>
    </p:spTree>
    <p:extLst>
      <p:ext uri="{BB962C8B-B14F-4D97-AF65-F5344CB8AC3E}">
        <p14:creationId xmlns:p14="http://schemas.microsoft.com/office/powerpoint/2010/main" val="2553356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DFBC92B-148C-45DF-AFAA-731D4C55D7C8}" type="slidenum">
              <a:rPr lang="fr-FR" smtClean="0"/>
              <a:t>1</a:t>
            </a:fld>
            <a:endParaRPr lang="fr-FR"/>
          </a:p>
        </p:txBody>
      </p:sp>
    </p:spTree>
    <p:extLst>
      <p:ext uri="{BB962C8B-B14F-4D97-AF65-F5344CB8AC3E}">
        <p14:creationId xmlns:p14="http://schemas.microsoft.com/office/powerpoint/2010/main" val="4118337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Consentements : Le consentement</a:t>
            </a:r>
            <a:r>
              <a:rPr lang="fr-FR" baseline="0" dirty="0" smtClean="0"/>
              <a:t> entre le FC et un FI est implicite car considéré comme technique.</a:t>
            </a:r>
          </a:p>
          <a:p>
            <a:r>
              <a:rPr lang="fr-FR" baseline="0" dirty="0" smtClean="0"/>
              <a:t>Le consentement entre un FS et FC pour l’accès à une donnée d’un FD pourrait être stocké en fonction de la demande du FS. Cela permettrait d’éviter de le redemander à chaque accès de l’utilisateur.</a:t>
            </a:r>
          </a:p>
          <a:p>
            <a:endParaRPr lang="fr-FR" baseline="0" dirty="0" smtClean="0"/>
          </a:p>
          <a:p>
            <a:r>
              <a:rPr lang="fr-FR" baseline="0" dirty="0" smtClean="0"/>
              <a:t>1 utilisateur + 2 FI = 1 seul compte FC ?</a:t>
            </a:r>
          </a:p>
          <a:p>
            <a:r>
              <a:rPr lang="fr-FR" baseline="0" dirty="0" smtClean="0"/>
              <a:t>Pour reconnaitre un utilisateur qui se connecte une fois avec un FI et une autre fois avec un autre FI, il faut mettre en place un mécanisme pour retrouver l’utilisateur dans FC. Plusieurs solutions techniques sont possibles (stockage de l’identité pivot, hash…). Le choix de la solution est en cours d’instruction à la DISIC. Vos propositions, retours sont les bien venues ?</a:t>
            </a:r>
          </a:p>
          <a:p>
            <a:endParaRPr lang="fr-FR" baseline="0" dirty="0" smtClean="0"/>
          </a:p>
          <a:p>
            <a:r>
              <a:rPr lang="fr-FR" baseline="0" dirty="0" smtClean="0"/>
              <a:t>Code retour RNIPP : Faut-il systématiser l’envoi du code retour RNIPP au FI pour fiabiliser sa propre base ? (hors FI DGFIP)</a:t>
            </a:r>
          </a:p>
          <a:p>
            <a:endParaRPr lang="fr-FR" dirty="0"/>
          </a:p>
        </p:txBody>
      </p:sp>
      <p:sp>
        <p:nvSpPr>
          <p:cNvPr id="4" name="Espace réservé du numéro de diapositive 3"/>
          <p:cNvSpPr>
            <a:spLocks noGrp="1"/>
          </p:cNvSpPr>
          <p:nvPr>
            <p:ph type="sldNum" sz="quarter" idx="10"/>
          </p:nvPr>
        </p:nvSpPr>
        <p:spPr/>
        <p:txBody>
          <a:bodyPr/>
          <a:lstStyle/>
          <a:p>
            <a:fld id="{6DFBC92B-148C-45DF-AFAA-731D4C55D7C8}" type="slidenum">
              <a:rPr lang="fr-FR" smtClean="0"/>
              <a:t>4</a:t>
            </a:fld>
            <a:endParaRPr lang="fr-FR"/>
          </a:p>
        </p:txBody>
      </p:sp>
    </p:spTree>
    <p:extLst>
      <p:ext uri="{BB962C8B-B14F-4D97-AF65-F5344CB8AC3E}">
        <p14:creationId xmlns:p14="http://schemas.microsoft.com/office/powerpoint/2010/main" val="2333182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DFBC92B-148C-45DF-AFAA-731D4C55D7C8}" type="slidenum">
              <a:rPr lang="fr-FR" smtClean="0"/>
              <a:t>5</a:t>
            </a:fld>
            <a:endParaRPr lang="fr-FR"/>
          </a:p>
        </p:txBody>
      </p:sp>
    </p:spTree>
    <p:extLst>
      <p:ext uri="{BB962C8B-B14F-4D97-AF65-F5344CB8AC3E}">
        <p14:creationId xmlns:p14="http://schemas.microsoft.com/office/powerpoint/2010/main" val="2333182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Il y a un </a:t>
            </a:r>
            <a:r>
              <a:rPr lang="fr-FR" dirty="0" err="1" smtClean="0"/>
              <a:t>token</a:t>
            </a:r>
            <a:r>
              <a:rPr lang="fr-FR" dirty="0" smtClean="0"/>
              <a:t> d’autorisation par autorisation</a:t>
            </a:r>
            <a:r>
              <a:rPr lang="fr-FR" baseline="0" dirty="0" smtClean="0"/>
              <a:t> accordée bien que pour l’utilisateur il n’y ait qu’une seule action de validation des autorisations.</a:t>
            </a:r>
            <a:endParaRPr lang="fr-FR" dirty="0"/>
          </a:p>
        </p:txBody>
      </p:sp>
      <p:sp>
        <p:nvSpPr>
          <p:cNvPr id="4" name="Espace réservé du numéro de diapositive 3"/>
          <p:cNvSpPr>
            <a:spLocks noGrp="1"/>
          </p:cNvSpPr>
          <p:nvPr>
            <p:ph type="sldNum" sz="quarter" idx="10"/>
          </p:nvPr>
        </p:nvSpPr>
        <p:spPr/>
        <p:txBody>
          <a:bodyPr/>
          <a:lstStyle/>
          <a:p>
            <a:fld id="{6DFBC92B-148C-45DF-AFAA-731D4C55D7C8}" type="slidenum">
              <a:rPr lang="fr-FR" smtClean="0"/>
              <a:t>7</a:t>
            </a:fld>
            <a:endParaRPr lang="fr-FR"/>
          </a:p>
        </p:txBody>
      </p:sp>
    </p:spTree>
    <p:extLst>
      <p:ext uri="{BB962C8B-B14F-4D97-AF65-F5344CB8AC3E}">
        <p14:creationId xmlns:p14="http://schemas.microsoft.com/office/powerpoint/2010/main" val="2690234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Diapositive de titr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0" y="836712"/>
            <a:ext cx="1873250" cy="60212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sz="1400" b="1">
              <a:ea typeface="ヒラギノ角ゴ Pro W3" pitchFamily="-84" charset="-128"/>
            </a:endParaRPr>
          </a:p>
        </p:txBody>
      </p:sp>
      <p:pic>
        <p:nvPicPr>
          <p:cNvPr id="6" name="Image 12" descr="logo-sgmap.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00888" y="6553200"/>
            <a:ext cx="1966912"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à coins arrondis 13"/>
          <p:cNvSpPr>
            <a:spLocks noChangeArrowheads="1"/>
          </p:cNvSpPr>
          <p:nvPr userDrawn="1"/>
        </p:nvSpPr>
        <p:spPr bwMode="auto">
          <a:xfrm>
            <a:off x="0" y="836712"/>
            <a:ext cx="7020272" cy="6021288"/>
          </a:xfrm>
          <a:prstGeom prst="roundRect">
            <a:avLst>
              <a:gd name="adj" fmla="val 22091"/>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sz="1400" b="1">
              <a:ea typeface="ヒラギノ角ゴ Pro W3" pitchFamily="-84" charset="-128"/>
            </a:endParaRPr>
          </a:p>
        </p:txBody>
      </p:sp>
      <p:sp>
        <p:nvSpPr>
          <p:cNvPr id="8" name="Rectangle 13"/>
          <p:cNvSpPr>
            <a:spLocks noChangeArrowheads="1"/>
          </p:cNvSpPr>
          <p:nvPr userDrawn="1"/>
        </p:nvSpPr>
        <p:spPr bwMode="auto">
          <a:xfrm>
            <a:off x="5147022" y="3776663"/>
            <a:ext cx="1873250" cy="308133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sz="1400" b="1">
              <a:ea typeface="ヒラギノ角ゴ Pro W3" pitchFamily="-84" charset="-128"/>
            </a:endParaRPr>
          </a:p>
        </p:txBody>
      </p:sp>
      <p:sp>
        <p:nvSpPr>
          <p:cNvPr id="5124" name="Rectangle 4"/>
          <p:cNvSpPr>
            <a:spLocks noGrp="1" noChangeArrowheads="1"/>
          </p:cNvSpPr>
          <p:nvPr>
            <p:ph type="ctrTitle"/>
          </p:nvPr>
        </p:nvSpPr>
        <p:spPr>
          <a:xfrm>
            <a:off x="1043608" y="2667000"/>
            <a:ext cx="5760640" cy="1697038"/>
          </a:xfrm>
        </p:spPr>
        <p:txBody>
          <a:bodyPr anchor="ctr"/>
          <a:lstStyle>
            <a:lvl1pPr>
              <a:defRPr sz="2400"/>
            </a:lvl1pPr>
          </a:lstStyle>
          <a:p>
            <a:pPr lvl="0"/>
            <a:r>
              <a:rPr lang="fr-FR" noProof="0" smtClean="0"/>
              <a:t>Modifiez le style du titre</a:t>
            </a:r>
            <a:endParaRPr lang="fr-FR" noProof="0" dirty="0" smtClean="0"/>
          </a:p>
        </p:txBody>
      </p:sp>
      <p:sp>
        <p:nvSpPr>
          <p:cNvPr id="5125" name="Rectangle 5"/>
          <p:cNvSpPr>
            <a:spLocks noGrp="1" noChangeArrowheads="1"/>
          </p:cNvSpPr>
          <p:nvPr>
            <p:ph type="subTitle" idx="1"/>
          </p:nvPr>
        </p:nvSpPr>
        <p:spPr>
          <a:xfrm>
            <a:off x="1043608" y="4495800"/>
            <a:ext cx="5760640" cy="1905000"/>
          </a:xfrm>
        </p:spPr>
        <p:txBody>
          <a:bodyPr/>
          <a:lstStyle>
            <a:lvl1pPr marL="0" indent="0">
              <a:buFont typeface="Wingdings" charset="0"/>
              <a:buNone/>
              <a:defRPr/>
            </a:lvl1pPr>
          </a:lstStyle>
          <a:p>
            <a:pPr lvl="0"/>
            <a:r>
              <a:rPr lang="fr-FR" noProof="0" smtClean="0"/>
              <a:t>Modifiez le style des sous-titres du masque</a:t>
            </a:r>
            <a:endParaRPr lang="fr-FR" noProof="0" dirty="0" smtClean="0"/>
          </a:p>
        </p:txBody>
      </p:sp>
      <p:pic>
        <p:nvPicPr>
          <p:cNvPr id="10" name="Image 14" descr="trame-dégradé-ppt.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5250" y="2667000"/>
            <a:ext cx="844550" cy="169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3"/>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448675" y="141288"/>
            <a:ext cx="619125"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Rectangle 8"/>
          <p:cNvSpPr>
            <a:spLocks noChangeArrowheads="1"/>
          </p:cNvSpPr>
          <p:nvPr userDrawn="1"/>
        </p:nvSpPr>
        <p:spPr bwMode="auto">
          <a:xfrm>
            <a:off x="-11573" y="6553200"/>
            <a:ext cx="459606"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l"/>
            <a:fld id="{90CFCD54-2D22-4F2A-9FB8-786DB69C721E}" type="slidenum">
              <a:rPr lang="fr-FR" sz="800" b="1">
                <a:solidFill>
                  <a:schemeClr val="tx2"/>
                </a:solidFill>
                <a:ea typeface="ヒラギノ角ゴ Pro W3" pitchFamily="-84" charset="-128"/>
              </a:rPr>
              <a:pPr algn="l"/>
              <a:t>‹N°›</a:t>
            </a:fld>
            <a:endParaRPr lang="fr-FR" sz="800" b="1" dirty="0">
              <a:solidFill>
                <a:schemeClr val="tx2"/>
              </a:solidFill>
              <a:ea typeface="ヒラギノ角ゴ Pro W3" pitchFamily="-84" charset="-128"/>
            </a:endParaRPr>
          </a:p>
        </p:txBody>
      </p:sp>
    </p:spTree>
    <p:extLst>
      <p:ext uri="{BB962C8B-B14F-4D97-AF65-F5344CB8AC3E}">
        <p14:creationId xmlns:p14="http://schemas.microsoft.com/office/powerpoint/2010/main" val="1010153630"/>
      </p:ext>
    </p:extLst>
  </p:cSld>
  <p:clrMapOvr>
    <a:masterClrMapping/>
  </p:clrMapOvr>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0" y="457200"/>
            <a:ext cx="1873250" cy="64008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sz="1400" b="1">
              <a:ea typeface="ヒラギノ角ゴ Pro W3" pitchFamily="-84" charset="-128"/>
            </a:endParaRPr>
          </a:p>
        </p:txBody>
      </p:sp>
      <p:pic>
        <p:nvPicPr>
          <p:cNvPr id="6" name="Image 12" descr="logo-sgmap.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00888" y="6553200"/>
            <a:ext cx="1966912"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à coins arrondis 13"/>
          <p:cNvSpPr>
            <a:spLocks noChangeArrowheads="1"/>
          </p:cNvSpPr>
          <p:nvPr userDrawn="1"/>
        </p:nvSpPr>
        <p:spPr bwMode="auto">
          <a:xfrm>
            <a:off x="0" y="457200"/>
            <a:ext cx="3297238" cy="6400800"/>
          </a:xfrm>
          <a:prstGeom prst="roundRect">
            <a:avLst>
              <a:gd name="adj" fmla="val 33130"/>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sz="1400" b="1">
              <a:ea typeface="ヒラギノ角ゴ Pro W3" pitchFamily="-84" charset="-128"/>
            </a:endParaRPr>
          </a:p>
        </p:txBody>
      </p:sp>
      <p:sp>
        <p:nvSpPr>
          <p:cNvPr id="8" name="Rectangle 13"/>
          <p:cNvSpPr>
            <a:spLocks noChangeArrowheads="1"/>
          </p:cNvSpPr>
          <p:nvPr userDrawn="1"/>
        </p:nvSpPr>
        <p:spPr bwMode="auto">
          <a:xfrm>
            <a:off x="1423988" y="3776663"/>
            <a:ext cx="1873250" cy="308133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sz="1400" b="1">
              <a:ea typeface="ヒラギノ角ゴ Pro W3" pitchFamily="-84" charset="-128"/>
            </a:endParaRPr>
          </a:p>
        </p:txBody>
      </p:sp>
      <p:pic>
        <p:nvPicPr>
          <p:cNvPr id="9" name="Image 14" descr="trame-dégradé2-ppt.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819400" y="2667000"/>
            <a:ext cx="368300" cy="170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4"/>
          <p:cNvSpPr>
            <a:spLocks noGrp="1" noChangeArrowheads="1"/>
          </p:cNvSpPr>
          <p:nvPr>
            <p:ph type="ctrTitle"/>
          </p:nvPr>
        </p:nvSpPr>
        <p:spPr>
          <a:xfrm>
            <a:off x="3276600" y="1916832"/>
            <a:ext cx="5715000" cy="576064"/>
          </a:xfrm>
        </p:spPr>
        <p:txBody>
          <a:bodyPr anchor="t"/>
          <a:lstStyle>
            <a:lvl1pPr>
              <a:defRPr sz="1800"/>
            </a:lvl1pPr>
          </a:lstStyle>
          <a:p>
            <a:pPr lvl="0"/>
            <a:r>
              <a:rPr lang="fr-FR" noProof="0" smtClean="0"/>
              <a:t>Modifiez le style du titre</a:t>
            </a:r>
            <a:endParaRPr lang="fr-FR" noProof="0" dirty="0" smtClean="0"/>
          </a:p>
        </p:txBody>
      </p:sp>
      <p:sp>
        <p:nvSpPr>
          <p:cNvPr id="5125" name="Rectangle 5"/>
          <p:cNvSpPr>
            <a:spLocks noGrp="1" noChangeArrowheads="1"/>
          </p:cNvSpPr>
          <p:nvPr>
            <p:ph type="subTitle" idx="1"/>
          </p:nvPr>
        </p:nvSpPr>
        <p:spPr>
          <a:xfrm>
            <a:off x="3276600" y="2667000"/>
            <a:ext cx="5715000" cy="3501231"/>
          </a:xfrm>
        </p:spPr>
        <p:txBody>
          <a:bodyPr/>
          <a:lstStyle>
            <a:lvl1pPr marL="0" indent="0">
              <a:buFont typeface="Wingdings" charset="0"/>
              <a:buNone/>
              <a:defRPr sz="1600" b="0" i="1"/>
            </a:lvl1pPr>
          </a:lstStyle>
          <a:p>
            <a:pPr lvl="0"/>
            <a:r>
              <a:rPr lang="fr-FR" noProof="0" smtClean="0"/>
              <a:t>Modifiez le style des sous-titres du masque</a:t>
            </a:r>
            <a:endParaRPr lang="fr-FR" noProof="0" dirty="0" smtClean="0"/>
          </a:p>
        </p:txBody>
      </p:sp>
      <p:pic>
        <p:nvPicPr>
          <p:cNvPr id="12" name="Image 14" descr="trame-dégradé2-ppt.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819400" y="4466431"/>
            <a:ext cx="368300" cy="170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8"/>
          <p:cNvSpPr>
            <a:spLocks noChangeArrowheads="1"/>
          </p:cNvSpPr>
          <p:nvPr userDrawn="1"/>
        </p:nvSpPr>
        <p:spPr bwMode="auto">
          <a:xfrm>
            <a:off x="-11573" y="6553200"/>
            <a:ext cx="459606"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l"/>
            <a:fld id="{90CFCD54-2D22-4F2A-9FB8-786DB69C721E}" type="slidenum">
              <a:rPr lang="fr-FR" sz="800" b="1">
                <a:solidFill>
                  <a:schemeClr val="tx2"/>
                </a:solidFill>
                <a:ea typeface="ヒラギノ角ゴ Pro W3" pitchFamily="-84" charset="-128"/>
              </a:rPr>
              <a:pPr algn="l"/>
              <a:t>‹N°›</a:t>
            </a:fld>
            <a:endParaRPr lang="fr-FR" sz="800" b="1" dirty="0">
              <a:solidFill>
                <a:schemeClr val="tx2"/>
              </a:solidFill>
              <a:ea typeface="ヒラギノ角ゴ Pro W3" pitchFamily="-84" charset="-128"/>
            </a:endParaRPr>
          </a:p>
        </p:txBody>
      </p:sp>
    </p:spTree>
    <p:extLst>
      <p:ext uri="{BB962C8B-B14F-4D97-AF65-F5344CB8AC3E}">
        <p14:creationId xmlns:p14="http://schemas.microsoft.com/office/powerpoint/2010/main" val="301215489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81000" y="304800"/>
            <a:ext cx="8655496" cy="914400"/>
          </a:xfrm>
        </p:spPr>
        <p:txBody>
          <a:bodyPr/>
          <a:lstStyle/>
          <a:p>
            <a:r>
              <a:rPr lang="fr-FR" smtClean="0"/>
              <a:t>Modifiez le style du titre</a:t>
            </a:r>
            <a:endParaRPr lang="fr-FR"/>
          </a:p>
        </p:txBody>
      </p:sp>
      <p:sp>
        <p:nvSpPr>
          <p:cNvPr id="3" name="Espace réservé du contenu 2"/>
          <p:cNvSpPr>
            <a:spLocks noGrp="1"/>
          </p:cNvSpPr>
          <p:nvPr>
            <p:ph idx="1"/>
          </p:nvPr>
        </p:nvSpPr>
        <p:spPr>
          <a:xfrm>
            <a:off x="381000" y="1371600"/>
            <a:ext cx="8655496" cy="51054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5643953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3" name="Titre 1"/>
          <p:cNvSpPr>
            <a:spLocks noGrp="1"/>
          </p:cNvSpPr>
          <p:nvPr>
            <p:ph type="title"/>
          </p:nvPr>
        </p:nvSpPr>
        <p:spPr>
          <a:xfrm>
            <a:off x="381000" y="304800"/>
            <a:ext cx="8655496" cy="914400"/>
          </a:xfrm>
        </p:spPr>
        <p:txBody>
          <a:bodyPr/>
          <a:lstStyle/>
          <a:p>
            <a:r>
              <a:rPr lang="fr-FR" smtClean="0"/>
              <a:t>Modifiez le style du titre</a:t>
            </a:r>
            <a:endParaRPr lang="fr-FR"/>
          </a:p>
        </p:txBody>
      </p:sp>
    </p:spTree>
    <p:extLst>
      <p:ext uri="{BB962C8B-B14F-4D97-AF65-F5344CB8AC3E}">
        <p14:creationId xmlns:p14="http://schemas.microsoft.com/office/powerpoint/2010/main" val="405085863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5430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640960" cy="994122"/>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lang="fr-FR"/>
            </a:lvl1pPr>
          </a:lstStyle>
          <a:p>
            <a:pPr lvl="0"/>
            <a:r>
              <a:rPr lang="fr-FR" smtClean="0"/>
              <a:t>Modifiez le style du titre</a:t>
            </a:r>
            <a:endParaRPr lang="fr-FR" dirty="0"/>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lang="fr-FR" smtClean="0"/>
            </a:lvl1pPr>
            <a:lvl2pPr>
              <a:defRPr lang="fr-FR" smtClean="0"/>
            </a:lvl2pPr>
            <a:lvl3pPr>
              <a:defRPr lang="fr-FR" smtClean="0"/>
            </a:lvl3pPr>
            <a:lvl4pPr>
              <a:defRPr lang="fr-FR" smtClean="0"/>
            </a:lvl4pPr>
            <a:lvl5pPr>
              <a:defRPr lang="fr-F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lang="fr-FR" smtClean="0"/>
            </a:lvl1pPr>
            <a:lvl2pPr>
              <a:defRPr lang="fr-FR" smtClean="0"/>
            </a:lvl2pPr>
            <a:lvl3pPr>
              <a:defRPr lang="fr-FR" smtClean="0"/>
            </a:lvl3pPr>
            <a:lvl4pPr>
              <a:defRPr lang="fr-FR" smtClean="0"/>
            </a:lvl4pPr>
            <a:lvl5pPr>
              <a:defRPr lang="fr-F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71454185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ogner et arrondir un rectangle à un seul coin 1"/>
          <p:cNvSpPr/>
          <p:nvPr/>
        </p:nvSpPr>
        <p:spPr bwMode="auto">
          <a:xfrm flipH="1">
            <a:off x="-20959" y="3175"/>
            <a:ext cx="344487" cy="6854825"/>
          </a:xfrm>
          <a:prstGeom prst="snipRoundRect">
            <a:avLst>
              <a:gd name="adj1" fmla="val 50000"/>
              <a:gd name="adj2" fmla="val 0"/>
            </a:avLst>
          </a:prstGeom>
          <a:solidFill>
            <a:schemeClr val="accent5"/>
          </a:solidFill>
          <a:ln w="9525" cap="flat" cmpd="sng" algn="ctr">
            <a:noFill/>
            <a:prstDash val="solid"/>
            <a:round/>
            <a:headEnd type="none" w="med" len="med"/>
            <a:tailEnd type="none" w="med" len="med"/>
          </a:ln>
          <a:effectLst/>
        </p:spPr>
        <p:txBody>
          <a:bodyPr/>
          <a:lstStyle/>
          <a:p>
            <a:pPr>
              <a:defRPr/>
            </a:pPr>
            <a:endParaRPr lang="fr-FR" sz="1400" b="1">
              <a:latin typeface="Arial" pitchFamily="-109" charset="0"/>
              <a:ea typeface="ヒラギノ角ゴ Pro W3" pitchFamily="-109" charset="-128"/>
              <a:cs typeface="ヒラギノ角ゴ Pro W3" pitchFamily="-109" charset="-128"/>
            </a:endParaRPr>
          </a:p>
        </p:txBody>
      </p:sp>
      <p:pic>
        <p:nvPicPr>
          <p:cNvPr id="1027" name="Image 2" descr="frise.png"/>
          <p:cNvPicPr>
            <a:picLocks noChangeAspect="1"/>
          </p:cNvPicPr>
          <p:nvPr/>
        </p:nvPicPr>
        <p:blipFill>
          <a:blip r:embed="rId8">
            <a:extLst>
              <a:ext uri="{28A0092B-C50C-407E-A947-70E740481C1C}">
                <a14:useLocalDpi xmlns:a14="http://schemas.microsoft.com/office/drawing/2010/main" val="0"/>
              </a:ext>
            </a:extLst>
          </a:blip>
          <a:srcRect l="763" r="7738"/>
          <a:stretch>
            <a:fillRect/>
          </a:stretch>
        </p:blipFill>
        <p:spPr bwMode="auto">
          <a:xfrm>
            <a:off x="0" y="206375"/>
            <a:ext cx="9144000" cy="113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381000" y="304800"/>
            <a:ext cx="868680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dirty="0" smtClean="0"/>
              <a:t>Cliquez et modifiez le titre</a:t>
            </a:r>
          </a:p>
        </p:txBody>
      </p:sp>
      <p:sp>
        <p:nvSpPr>
          <p:cNvPr id="1029" name="Rectangle 3"/>
          <p:cNvSpPr>
            <a:spLocks noGrp="1" noChangeArrowheads="1"/>
          </p:cNvSpPr>
          <p:nvPr>
            <p:ph type="body" idx="1"/>
          </p:nvPr>
        </p:nvSpPr>
        <p:spPr bwMode="auto">
          <a:xfrm>
            <a:off x="381000" y="1371600"/>
            <a:ext cx="8686800"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030" name="Rectangle 8"/>
          <p:cNvSpPr>
            <a:spLocks noChangeArrowheads="1"/>
          </p:cNvSpPr>
          <p:nvPr/>
        </p:nvSpPr>
        <p:spPr bwMode="auto">
          <a:xfrm>
            <a:off x="-11573" y="6553200"/>
            <a:ext cx="459606"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l"/>
            <a:fld id="{90CFCD54-2D22-4F2A-9FB8-786DB69C721E}" type="slidenum">
              <a:rPr lang="fr-FR" sz="800" b="1">
                <a:solidFill>
                  <a:schemeClr val="tx2"/>
                </a:solidFill>
                <a:ea typeface="ヒラギノ角ゴ Pro W3" pitchFamily="-84" charset="-128"/>
              </a:rPr>
              <a:pPr algn="l"/>
              <a:t>‹N°›</a:t>
            </a:fld>
            <a:endParaRPr lang="fr-FR" sz="800" b="1" dirty="0">
              <a:solidFill>
                <a:schemeClr val="tx2"/>
              </a:solidFill>
              <a:ea typeface="ヒラギノ角ゴ Pro W3" pitchFamily="-84" charset="-128"/>
            </a:endParaRPr>
          </a:p>
        </p:txBody>
      </p:sp>
      <p:pic>
        <p:nvPicPr>
          <p:cNvPr id="1031" name="Image 12" descr="logo-sgmap.pn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7100888" y="6553200"/>
            <a:ext cx="1966912"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323528" y="6642556"/>
            <a:ext cx="3456384" cy="215444"/>
          </a:xfrm>
          <a:prstGeom prst="rect">
            <a:avLst/>
          </a:prstGeom>
          <a:noFill/>
        </p:spPr>
        <p:txBody>
          <a:bodyPr wrap="square" rtlCol="0" anchor="b">
            <a:spAutoFit/>
          </a:bodyPr>
          <a:lstStyle/>
          <a:p>
            <a:r>
              <a:rPr lang="fr-FR" sz="800" dirty="0" smtClean="0"/>
              <a:t>Etat plateforme</a:t>
            </a:r>
            <a:endParaRPr lang="fr-FR" sz="800" dirty="0"/>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6" r:id="rId4"/>
    <p:sldLayoutId id="2147483665" r:id="rId5"/>
    <p:sldLayoutId id="2147483667" r:id="rId6"/>
  </p:sldLayoutIdLst>
  <p:timing>
    <p:tnLst>
      <p:par>
        <p:cTn id="1" dur="indefinite" restart="never" nodeType="tmRoot"/>
      </p:par>
    </p:tnLst>
  </p:timing>
  <p:hf sldNum="0" hdr="0" dt="0"/>
  <p:txStyles>
    <p:titleStyle>
      <a:lvl1pPr algn="l" rtl="0" eaLnBrk="1" fontAlgn="base" hangingPunct="1">
        <a:spcBef>
          <a:spcPct val="0"/>
        </a:spcBef>
        <a:spcAft>
          <a:spcPct val="0"/>
        </a:spcAft>
        <a:defRPr sz="2000" b="1">
          <a:solidFill>
            <a:schemeClr val="tx2"/>
          </a:solidFill>
          <a:latin typeface="+mj-lt"/>
          <a:ea typeface="+mj-ea"/>
          <a:cs typeface="+mj-cs"/>
        </a:defRPr>
      </a:lvl1pPr>
      <a:lvl2pPr algn="l" rtl="0" eaLnBrk="1" fontAlgn="base" hangingPunct="1">
        <a:spcBef>
          <a:spcPct val="0"/>
        </a:spcBef>
        <a:spcAft>
          <a:spcPct val="0"/>
        </a:spcAft>
        <a:defRPr sz="2000">
          <a:solidFill>
            <a:schemeClr val="tx2"/>
          </a:solidFill>
          <a:latin typeface="Arial" charset="0"/>
          <a:ea typeface="ＭＳ Ｐゴシック" charset="0"/>
          <a:cs typeface="ＭＳ Ｐゴシック" charset="0"/>
        </a:defRPr>
      </a:lvl2pPr>
      <a:lvl3pPr algn="l" rtl="0" eaLnBrk="1" fontAlgn="base" hangingPunct="1">
        <a:spcBef>
          <a:spcPct val="0"/>
        </a:spcBef>
        <a:spcAft>
          <a:spcPct val="0"/>
        </a:spcAft>
        <a:defRPr sz="2000">
          <a:solidFill>
            <a:schemeClr val="tx2"/>
          </a:solidFill>
          <a:latin typeface="Arial" charset="0"/>
          <a:ea typeface="ＭＳ Ｐゴシック" charset="0"/>
          <a:cs typeface="ＭＳ Ｐゴシック" charset="0"/>
        </a:defRPr>
      </a:lvl3pPr>
      <a:lvl4pPr algn="l" rtl="0" eaLnBrk="1" fontAlgn="base" hangingPunct="1">
        <a:spcBef>
          <a:spcPct val="0"/>
        </a:spcBef>
        <a:spcAft>
          <a:spcPct val="0"/>
        </a:spcAft>
        <a:defRPr sz="2000">
          <a:solidFill>
            <a:schemeClr val="tx2"/>
          </a:solidFill>
          <a:latin typeface="Arial" charset="0"/>
          <a:ea typeface="ＭＳ Ｐゴシック" charset="0"/>
          <a:cs typeface="ＭＳ Ｐゴシック" charset="0"/>
        </a:defRPr>
      </a:lvl4pPr>
      <a:lvl5pPr algn="l" rtl="0" eaLnBrk="1" fontAlgn="base" hangingPunct="1">
        <a:spcBef>
          <a:spcPct val="0"/>
        </a:spcBef>
        <a:spcAft>
          <a:spcPct val="0"/>
        </a:spcAft>
        <a:defRPr sz="2000">
          <a:solidFill>
            <a:schemeClr val="tx2"/>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2000">
          <a:solidFill>
            <a:schemeClr val="tx2"/>
          </a:solidFill>
          <a:latin typeface="Arial" charset="0"/>
          <a:ea typeface="ＭＳ Ｐゴシック" charset="0"/>
          <a:cs typeface="ＭＳ Ｐゴシック" charset="0"/>
        </a:defRPr>
      </a:lvl6pPr>
      <a:lvl7pPr marL="914400" algn="l" rtl="0" eaLnBrk="1" fontAlgn="base" hangingPunct="1">
        <a:spcBef>
          <a:spcPct val="0"/>
        </a:spcBef>
        <a:spcAft>
          <a:spcPct val="0"/>
        </a:spcAft>
        <a:defRPr sz="2000">
          <a:solidFill>
            <a:schemeClr val="tx2"/>
          </a:solidFill>
          <a:latin typeface="Arial" charset="0"/>
          <a:ea typeface="ＭＳ Ｐゴシック" charset="0"/>
          <a:cs typeface="ＭＳ Ｐゴシック" charset="0"/>
        </a:defRPr>
      </a:lvl7pPr>
      <a:lvl8pPr marL="1371600" algn="l" rtl="0" eaLnBrk="1" fontAlgn="base" hangingPunct="1">
        <a:spcBef>
          <a:spcPct val="0"/>
        </a:spcBef>
        <a:spcAft>
          <a:spcPct val="0"/>
        </a:spcAft>
        <a:defRPr sz="2000">
          <a:solidFill>
            <a:schemeClr val="tx2"/>
          </a:solidFill>
          <a:latin typeface="Arial" charset="0"/>
          <a:ea typeface="ＭＳ Ｐゴシック" charset="0"/>
          <a:cs typeface="ＭＳ Ｐゴシック" charset="0"/>
        </a:defRPr>
      </a:lvl8pPr>
      <a:lvl9pPr marL="1828800" algn="l" rtl="0" eaLnBrk="1" fontAlgn="base" hangingPunct="1">
        <a:spcBef>
          <a:spcPct val="0"/>
        </a:spcBef>
        <a:spcAft>
          <a:spcPct val="0"/>
        </a:spcAft>
        <a:defRPr sz="2000">
          <a:solidFill>
            <a:schemeClr val="tx2"/>
          </a:solidFill>
          <a:latin typeface="Arial" charset="0"/>
          <a:ea typeface="ＭＳ Ｐゴシック" charset="0"/>
          <a:cs typeface="ＭＳ Ｐゴシック" charset="0"/>
        </a:defRPr>
      </a:lvl9pPr>
    </p:titleStyle>
    <p:bodyStyle>
      <a:lvl1pPr marL="342900" indent="-342900" algn="l" rtl="0" eaLnBrk="1" fontAlgn="base" hangingPunct="1">
        <a:spcBef>
          <a:spcPct val="20000"/>
        </a:spcBef>
        <a:spcAft>
          <a:spcPct val="0"/>
        </a:spcAft>
        <a:buClr>
          <a:schemeClr val="bg2"/>
        </a:buClr>
        <a:buFont typeface="Wingdings" pitchFamily="2" charset="2"/>
        <a:buChar char="§"/>
        <a:defRPr sz="1600" b="1">
          <a:solidFill>
            <a:schemeClr val="tx2"/>
          </a:solidFill>
          <a:latin typeface="+mn-lt"/>
          <a:ea typeface="+mn-ea"/>
          <a:cs typeface="+mn-cs"/>
        </a:defRPr>
      </a:lvl1pPr>
      <a:lvl2pPr marL="742950" indent="-285750" algn="l" rtl="0" eaLnBrk="1" fontAlgn="base" hangingPunct="1">
        <a:spcBef>
          <a:spcPct val="20000"/>
        </a:spcBef>
        <a:spcAft>
          <a:spcPct val="0"/>
        </a:spcAft>
        <a:buClr>
          <a:schemeClr val="accent2"/>
        </a:buClr>
        <a:buChar char="–"/>
        <a:defRPr sz="1400" b="1">
          <a:solidFill>
            <a:schemeClr val="tx1"/>
          </a:solidFill>
          <a:latin typeface="+mn-lt"/>
          <a:ea typeface="+mn-ea"/>
        </a:defRPr>
      </a:lvl2pPr>
      <a:lvl3pPr marL="1143000" indent="-228600" algn="l" rtl="0" eaLnBrk="1" fontAlgn="base" hangingPunct="1">
        <a:spcBef>
          <a:spcPct val="20000"/>
        </a:spcBef>
        <a:spcAft>
          <a:spcPct val="0"/>
        </a:spcAft>
        <a:buFont typeface="Courier New" pitchFamily="49" charset="0"/>
        <a:buChar char="o"/>
        <a:defRPr sz="1400" b="0">
          <a:solidFill>
            <a:schemeClr val="tx1"/>
          </a:solidFill>
          <a:latin typeface="+mn-lt"/>
          <a:ea typeface="+mn-ea"/>
        </a:defRPr>
      </a:lvl3pPr>
      <a:lvl4pPr marL="1562100" indent="-228600" algn="l" rtl="0" eaLnBrk="1" fontAlgn="base" hangingPunct="1">
        <a:spcBef>
          <a:spcPct val="20000"/>
        </a:spcBef>
        <a:spcAft>
          <a:spcPct val="0"/>
        </a:spcAft>
        <a:buFont typeface="Wingdings" pitchFamily="2" charset="2"/>
        <a:buChar char="ü"/>
        <a:defRPr sz="1100" b="0">
          <a:solidFill>
            <a:schemeClr val="tx1"/>
          </a:solidFill>
          <a:latin typeface="+mn-lt"/>
          <a:ea typeface="+mn-ea"/>
        </a:defRPr>
      </a:lvl4pPr>
      <a:lvl5pPr marL="1924050" indent="-171450" algn="l" rtl="0" eaLnBrk="1" fontAlgn="base" hangingPunct="1">
        <a:spcBef>
          <a:spcPct val="20000"/>
        </a:spcBef>
        <a:spcAft>
          <a:spcPct val="0"/>
        </a:spcAft>
        <a:buFont typeface="Wingdings" pitchFamily="2" charset="2"/>
        <a:buChar char="ü"/>
        <a:defRPr sz="1100" b="0">
          <a:solidFill>
            <a:schemeClr val="tx1"/>
          </a:solidFill>
          <a:latin typeface="+mn-lt"/>
          <a:ea typeface="+mn-ea"/>
        </a:defRPr>
      </a:lvl5pPr>
      <a:lvl6pPr marL="2438400" indent="-228600" algn="l" rtl="0" eaLnBrk="1" fontAlgn="base" hangingPunct="1">
        <a:spcBef>
          <a:spcPct val="20000"/>
        </a:spcBef>
        <a:spcAft>
          <a:spcPct val="0"/>
        </a:spcAft>
        <a:buChar char="»"/>
        <a:defRPr sz="1200">
          <a:solidFill>
            <a:schemeClr val="tx1"/>
          </a:solidFill>
          <a:latin typeface="+mn-lt"/>
          <a:ea typeface="+mn-ea"/>
        </a:defRPr>
      </a:lvl6pPr>
      <a:lvl7pPr marL="2895600" indent="-228600" algn="l" rtl="0" eaLnBrk="1" fontAlgn="base" hangingPunct="1">
        <a:spcBef>
          <a:spcPct val="20000"/>
        </a:spcBef>
        <a:spcAft>
          <a:spcPct val="0"/>
        </a:spcAft>
        <a:buChar char="»"/>
        <a:defRPr sz="1200">
          <a:solidFill>
            <a:schemeClr val="tx1"/>
          </a:solidFill>
          <a:latin typeface="+mn-lt"/>
          <a:ea typeface="+mn-ea"/>
        </a:defRPr>
      </a:lvl7pPr>
      <a:lvl8pPr marL="3352800" indent="-228600" algn="l" rtl="0" eaLnBrk="1" fontAlgn="base" hangingPunct="1">
        <a:spcBef>
          <a:spcPct val="20000"/>
        </a:spcBef>
        <a:spcAft>
          <a:spcPct val="0"/>
        </a:spcAft>
        <a:buChar char="»"/>
        <a:defRPr sz="1200">
          <a:solidFill>
            <a:schemeClr val="tx1"/>
          </a:solidFill>
          <a:latin typeface="+mn-lt"/>
          <a:ea typeface="+mn-ea"/>
        </a:defRPr>
      </a:lvl8pPr>
      <a:lvl9pPr marL="3810000" indent="-228600" algn="l" rtl="0" eaLnBrk="1" fontAlgn="base" hangingPunct="1">
        <a:spcBef>
          <a:spcPct val="20000"/>
        </a:spcBef>
        <a:spcAft>
          <a:spcPct val="0"/>
        </a:spcAft>
        <a:buChar char="»"/>
        <a:defRPr sz="1200">
          <a:solidFill>
            <a:schemeClr val="tx1"/>
          </a:solidFill>
          <a:latin typeface="+mn-lt"/>
          <a:ea typeface="+mn-ea"/>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openid.net/specs/openid-connect-core-1_0.html"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99592" y="1916832"/>
            <a:ext cx="6192688" cy="3168352"/>
          </a:xfrm>
        </p:spPr>
        <p:txBody>
          <a:bodyPr/>
          <a:lstStyle/>
          <a:p>
            <a:pPr algn="ctr"/>
            <a:r>
              <a:rPr lang="fr-FR" sz="3600" dirty="0" smtClean="0"/>
              <a:t>FranceConnect</a:t>
            </a:r>
            <a:br>
              <a:rPr lang="fr-FR" sz="3600" dirty="0" smtClean="0"/>
            </a:br>
            <a:r>
              <a:rPr lang="fr-FR" sz="3600" dirty="0" smtClean="0"/>
              <a:t>Données manipulées</a:t>
            </a:r>
            <a:r>
              <a:rPr lang="fr-FR" sz="3600" dirty="0"/>
              <a:t/>
            </a:r>
            <a:br>
              <a:rPr lang="fr-FR" sz="3600" dirty="0"/>
            </a:br>
            <a:endParaRPr lang="fr-FR" sz="3600" dirty="0"/>
          </a:p>
        </p:txBody>
      </p:sp>
      <p:sp>
        <p:nvSpPr>
          <p:cNvPr id="3" name="Sous-titre 2"/>
          <p:cNvSpPr>
            <a:spLocks noGrp="1"/>
          </p:cNvSpPr>
          <p:nvPr>
            <p:ph type="subTitle" idx="1"/>
          </p:nvPr>
        </p:nvSpPr>
        <p:spPr>
          <a:xfrm>
            <a:off x="6588224" y="6569968"/>
            <a:ext cx="432048" cy="288032"/>
          </a:xfrm>
        </p:spPr>
        <p:txBody>
          <a:bodyPr/>
          <a:lstStyle/>
          <a:p>
            <a:r>
              <a:rPr lang="fr-FR" sz="1000" b="0" i="1" smtClean="0"/>
              <a:t>v0.7</a:t>
            </a:r>
            <a:endParaRPr lang="fr-FR" sz="500" b="0" dirty="0" smtClean="0"/>
          </a:p>
        </p:txBody>
      </p:sp>
    </p:spTree>
    <p:extLst>
      <p:ext uri="{BB962C8B-B14F-4D97-AF65-F5344CB8AC3E}">
        <p14:creationId xmlns:p14="http://schemas.microsoft.com/office/powerpoint/2010/main" val="38539336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fr-FR" sz="2400" dirty="0" smtClean="0"/>
              <a:t>FranceConnect : données manipulées</a:t>
            </a:r>
            <a:endParaRPr lang="fr-FR" sz="2400" dirty="0"/>
          </a:p>
        </p:txBody>
      </p:sp>
      <p:sp>
        <p:nvSpPr>
          <p:cNvPr id="5" name="Sous-titre 4"/>
          <p:cNvSpPr>
            <a:spLocks noGrp="1"/>
          </p:cNvSpPr>
          <p:nvPr>
            <p:ph type="subTitle" idx="1"/>
          </p:nvPr>
        </p:nvSpPr>
        <p:spPr/>
        <p:txBody>
          <a:bodyPr/>
          <a:lstStyle/>
          <a:p>
            <a:pPr marL="342900" indent="-342900">
              <a:buFont typeface="+mj-lt"/>
              <a:buAutoNum type="arabicPeriod"/>
            </a:pPr>
            <a:r>
              <a:rPr lang="fr-FR" sz="2000" i="0" dirty="0" smtClean="0"/>
              <a:t>Liste des données</a:t>
            </a:r>
          </a:p>
          <a:p>
            <a:pPr marL="342900" indent="-342900">
              <a:buFont typeface="+mj-lt"/>
              <a:buAutoNum type="arabicPeriod"/>
            </a:pPr>
            <a:r>
              <a:rPr lang="fr-FR" sz="2000" i="0" dirty="0"/>
              <a:t>Interactions FI </a:t>
            </a:r>
            <a:r>
              <a:rPr lang="fr-FR" sz="2000" i="0" dirty="0" smtClean="0"/>
              <a:t>– FC – FS </a:t>
            </a:r>
          </a:p>
          <a:p>
            <a:pPr marL="342900" indent="-342900">
              <a:buFont typeface="+mj-lt"/>
              <a:buAutoNum type="arabicPeriod"/>
            </a:pPr>
            <a:r>
              <a:rPr lang="fr-FR" sz="2000" i="0" dirty="0"/>
              <a:t>Données demandées à l’usager pour se connecter via FC</a:t>
            </a:r>
          </a:p>
          <a:p>
            <a:pPr marL="342900" indent="-342900">
              <a:buFont typeface="+mj-lt"/>
              <a:buAutoNum type="arabicPeriod"/>
            </a:pPr>
            <a:r>
              <a:rPr lang="fr-FR" sz="2000" i="0" dirty="0"/>
              <a:t>Interactions FS – FC – FD</a:t>
            </a:r>
          </a:p>
        </p:txBody>
      </p:sp>
    </p:spTree>
    <p:extLst>
      <p:ext uri="{BB962C8B-B14F-4D97-AF65-F5344CB8AC3E}">
        <p14:creationId xmlns:p14="http://schemas.microsoft.com/office/powerpoint/2010/main" val="12950193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0766" y="354360"/>
            <a:ext cx="8655496" cy="914400"/>
          </a:xfrm>
        </p:spPr>
        <p:txBody>
          <a:bodyPr/>
          <a:lstStyle/>
          <a:p>
            <a:r>
              <a:rPr lang="fr-FR" dirty="0" smtClean="0"/>
              <a:t>Liste des données</a:t>
            </a:r>
            <a:br>
              <a:rPr lang="fr-FR" dirty="0" smtClean="0"/>
            </a:br>
            <a:endParaRPr lang="fr-FR" sz="1400" dirty="0"/>
          </a:p>
        </p:txBody>
      </p:sp>
      <p:sp>
        <p:nvSpPr>
          <p:cNvPr id="6" name="Rectangle 5"/>
          <p:cNvSpPr/>
          <p:nvPr/>
        </p:nvSpPr>
        <p:spPr>
          <a:xfrm>
            <a:off x="539552" y="1543719"/>
            <a:ext cx="8496944" cy="5647700"/>
          </a:xfrm>
          <a:prstGeom prst="rect">
            <a:avLst/>
          </a:prstGeom>
          <a:ln>
            <a:noFill/>
          </a:ln>
        </p:spPr>
        <p:txBody>
          <a:bodyPr wrap="square">
            <a:spAutoFit/>
          </a:bodyPr>
          <a:lstStyle/>
          <a:p>
            <a:r>
              <a:rPr lang="fr-FR" sz="1400" u="sng" dirty="0" smtClean="0">
                <a:solidFill>
                  <a:srgbClr val="003783"/>
                </a:solidFill>
              </a:rPr>
              <a:t>Données métier</a:t>
            </a:r>
            <a:r>
              <a:rPr lang="fr-FR" sz="1400" dirty="0" smtClean="0">
                <a:solidFill>
                  <a:srgbClr val="003783"/>
                </a:solidFill>
              </a:rPr>
              <a:t> </a:t>
            </a:r>
          </a:p>
          <a:p>
            <a:pPr marL="171450" indent="-171450">
              <a:buFont typeface="Wingdings" panose="05000000000000000000" pitchFamily="2" charset="2"/>
              <a:buChar char="Ø"/>
            </a:pPr>
            <a:r>
              <a:rPr lang="fr-FR" sz="1200" dirty="0" smtClean="0">
                <a:solidFill>
                  <a:srgbClr val="003783"/>
                </a:solidFill>
              </a:rPr>
              <a:t>Données d’identité pivot : </a:t>
            </a:r>
          </a:p>
          <a:p>
            <a:pPr marL="628650" lvl="1" indent="-171450">
              <a:buFont typeface="Arial" panose="020B0604020202020204" pitchFamily="34" charset="0"/>
              <a:buChar char="•"/>
            </a:pPr>
            <a:r>
              <a:rPr lang="fr-FR" sz="1200" dirty="0" smtClean="0">
                <a:solidFill>
                  <a:srgbClr val="003783"/>
                </a:solidFill>
              </a:rPr>
              <a:t>Nom (de naissance, à défaut nom d’usage)</a:t>
            </a:r>
          </a:p>
          <a:p>
            <a:pPr marL="628650" lvl="1" indent="-171450">
              <a:buFont typeface="Arial" panose="020B0604020202020204" pitchFamily="34" charset="0"/>
              <a:buChar char="•"/>
            </a:pPr>
            <a:r>
              <a:rPr lang="fr-FR" sz="1200" dirty="0" smtClean="0">
                <a:solidFill>
                  <a:srgbClr val="003783"/>
                </a:solidFill>
              </a:rPr>
              <a:t>Prénoms (séparés par un espace)</a:t>
            </a:r>
          </a:p>
          <a:p>
            <a:pPr marL="628650" lvl="1" indent="-171450">
              <a:buFont typeface="Arial" panose="020B0604020202020204" pitchFamily="34" charset="0"/>
              <a:buChar char="•"/>
            </a:pPr>
            <a:r>
              <a:rPr lang="fr-FR" sz="1200" dirty="0" smtClean="0">
                <a:solidFill>
                  <a:srgbClr val="003783"/>
                </a:solidFill>
              </a:rPr>
              <a:t>Date de naissance (AAAA-MM-JJ</a:t>
            </a:r>
            <a:r>
              <a:rPr lang="fr-FR" sz="1200" dirty="0">
                <a:solidFill>
                  <a:srgbClr val="003783"/>
                </a:solidFill>
              </a:rPr>
              <a:t>, </a:t>
            </a:r>
            <a:r>
              <a:rPr lang="fr-FR" sz="1200" dirty="0" err="1" smtClean="0">
                <a:solidFill>
                  <a:srgbClr val="003783"/>
                </a:solidFill>
              </a:rPr>
              <a:t>cf</a:t>
            </a:r>
            <a:r>
              <a:rPr lang="fr-FR" sz="1200" dirty="0" smtClean="0">
                <a:solidFill>
                  <a:srgbClr val="003783"/>
                </a:solidFill>
              </a:rPr>
              <a:t> ISO 8601:2004 </a:t>
            </a:r>
            <a:r>
              <a:rPr lang="fr-FR" sz="1200" dirty="0">
                <a:solidFill>
                  <a:srgbClr val="003783"/>
                </a:solidFill>
              </a:rPr>
              <a:t>)</a:t>
            </a:r>
            <a:endParaRPr lang="fr-FR" sz="1200" dirty="0" smtClean="0">
              <a:solidFill>
                <a:srgbClr val="003783"/>
              </a:solidFill>
            </a:endParaRPr>
          </a:p>
          <a:p>
            <a:pPr marL="628650" lvl="1" indent="-171450">
              <a:buFont typeface="Arial" panose="020B0604020202020204" pitchFamily="34" charset="0"/>
              <a:buChar char="•"/>
            </a:pPr>
            <a:r>
              <a:rPr lang="fr-FR" sz="1200" dirty="0" smtClean="0">
                <a:solidFill>
                  <a:srgbClr val="003783"/>
                </a:solidFill>
              </a:rPr>
              <a:t>Lieu de </a:t>
            </a:r>
            <a:r>
              <a:rPr lang="fr-FR" sz="1200" dirty="0" smtClean="0">
                <a:solidFill>
                  <a:srgbClr val="003783"/>
                </a:solidFill>
              </a:rPr>
              <a:t>naissance </a:t>
            </a:r>
            <a:r>
              <a:rPr lang="fr-FR" sz="1200" dirty="0" smtClean="0">
                <a:solidFill>
                  <a:srgbClr val="003783"/>
                </a:solidFill>
              </a:rPr>
              <a:t>(</a:t>
            </a:r>
            <a:r>
              <a:rPr lang="fr-FR" sz="1200" dirty="0">
                <a:solidFill>
                  <a:srgbClr val="003783"/>
                </a:solidFill>
              </a:rPr>
              <a:t>code officiel </a:t>
            </a:r>
            <a:r>
              <a:rPr lang="fr-FR" sz="1200" dirty="0">
                <a:solidFill>
                  <a:srgbClr val="003783"/>
                </a:solidFill>
              </a:rPr>
              <a:t>géographique </a:t>
            </a:r>
            <a:r>
              <a:rPr lang="fr-FR" sz="1200" dirty="0" err="1">
                <a:solidFill>
                  <a:srgbClr val="003783"/>
                </a:solidFill>
              </a:rPr>
              <a:t>insee</a:t>
            </a:r>
            <a:r>
              <a:rPr lang="fr-FR" sz="1200" dirty="0">
                <a:solidFill>
                  <a:srgbClr val="003783"/>
                </a:solidFill>
              </a:rPr>
              <a:t> </a:t>
            </a:r>
            <a:r>
              <a:rPr lang="fr-FR" sz="1200" dirty="0">
                <a:solidFill>
                  <a:srgbClr val="003783"/>
                </a:solidFill>
              </a:rPr>
              <a:t>sur cinq positions en vigueur au moment de la </a:t>
            </a:r>
            <a:r>
              <a:rPr lang="fr-FR" sz="1200" dirty="0">
                <a:solidFill>
                  <a:srgbClr val="003783"/>
                </a:solidFill>
              </a:rPr>
              <a:t>naissance</a:t>
            </a:r>
            <a:r>
              <a:rPr lang="fr-FR" sz="1200" dirty="0" smtClean="0">
                <a:solidFill>
                  <a:srgbClr val="003783"/>
                </a:solidFill>
              </a:rPr>
              <a:t>)</a:t>
            </a:r>
            <a:endParaRPr lang="fr-FR" sz="1200" dirty="0" smtClean="0">
              <a:solidFill>
                <a:srgbClr val="003783"/>
              </a:solidFill>
            </a:endParaRPr>
          </a:p>
          <a:p>
            <a:pPr marL="628650" lvl="1" indent="-171450">
              <a:buFont typeface="Arial" panose="020B0604020202020204" pitchFamily="34" charset="0"/>
              <a:buChar char="•"/>
            </a:pPr>
            <a:r>
              <a:rPr lang="fr-FR" sz="1200" dirty="0" smtClean="0">
                <a:solidFill>
                  <a:srgbClr val="003783"/>
                </a:solidFill>
              </a:rPr>
              <a:t>Genre </a:t>
            </a:r>
            <a:r>
              <a:rPr lang="fr-FR" sz="1200" dirty="0" smtClean="0">
                <a:solidFill>
                  <a:srgbClr val="003783"/>
                </a:solidFill>
              </a:rPr>
              <a:t>(« male » ou «</a:t>
            </a:r>
            <a:r>
              <a:rPr lang="fr-FR" sz="1200" dirty="0" err="1" smtClean="0">
                <a:solidFill>
                  <a:srgbClr val="003783"/>
                </a:solidFill>
              </a:rPr>
              <a:t>female</a:t>
            </a:r>
            <a:r>
              <a:rPr lang="fr-FR" sz="1200" dirty="0" smtClean="0">
                <a:solidFill>
                  <a:srgbClr val="003783"/>
                </a:solidFill>
              </a:rPr>
              <a:t> » conformément à la spécification </a:t>
            </a:r>
            <a:r>
              <a:rPr lang="fr-FR" sz="1200" dirty="0" err="1" smtClean="0">
                <a:solidFill>
                  <a:srgbClr val="003783"/>
                </a:solidFill>
              </a:rPr>
              <a:t>OpenId</a:t>
            </a:r>
            <a:r>
              <a:rPr lang="fr-FR" sz="1200" dirty="0" smtClean="0">
                <a:solidFill>
                  <a:srgbClr val="003783"/>
                </a:solidFill>
              </a:rPr>
              <a:t> </a:t>
            </a:r>
            <a:r>
              <a:rPr lang="fr-FR" sz="1200" dirty="0" err="1">
                <a:solidFill>
                  <a:srgbClr val="003783"/>
                </a:solidFill>
              </a:rPr>
              <a:t>C</a:t>
            </a:r>
            <a:r>
              <a:rPr lang="fr-FR" sz="1200" dirty="0" err="1" smtClean="0">
                <a:solidFill>
                  <a:srgbClr val="003783"/>
                </a:solidFill>
              </a:rPr>
              <a:t>onnect</a:t>
            </a:r>
            <a:r>
              <a:rPr lang="fr-FR" sz="1200" dirty="0" smtClean="0">
                <a:solidFill>
                  <a:srgbClr val="003783"/>
                </a:solidFill>
              </a:rPr>
              <a:t> </a:t>
            </a:r>
            <a:r>
              <a:rPr lang="fr-FR" sz="1200" dirty="0">
                <a:solidFill>
                  <a:srgbClr val="003783"/>
                </a:solidFill>
                <a:hlinkClick r:id="rId2"/>
              </a:rPr>
              <a:t>http://</a:t>
            </a:r>
            <a:r>
              <a:rPr lang="fr-FR" sz="1200" dirty="0" smtClean="0">
                <a:solidFill>
                  <a:srgbClr val="003783"/>
                </a:solidFill>
                <a:hlinkClick r:id="rId2"/>
              </a:rPr>
              <a:t>openid.net/specs/openid-connect-core-1_0.html</a:t>
            </a:r>
            <a:r>
              <a:rPr lang="fr-FR" sz="1200" dirty="0" smtClean="0">
                <a:solidFill>
                  <a:srgbClr val="003783"/>
                </a:solidFill>
              </a:rPr>
              <a:t>)</a:t>
            </a:r>
          </a:p>
          <a:p>
            <a:pPr marL="628650" lvl="1" indent="-171450">
              <a:buFont typeface="Arial" panose="020B0604020202020204" pitchFamily="34" charset="0"/>
              <a:buChar char="•"/>
            </a:pPr>
            <a:r>
              <a:rPr lang="fr-FR" sz="1200" dirty="0" smtClean="0">
                <a:solidFill>
                  <a:srgbClr val="003783"/>
                </a:solidFill>
              </a:rPr>
              <a:t>Pays de naissance (à déterminer)</a:t>
            </a:r>
          </a:p>
          <a:p>
            <a:pPr marL="171450" indent="-171450">
              <a:buFont typeface="Wingdings" panose="05000000000000000000" pitchFamily="2" charset="2"/>
              <a:buChar char="Ø"/>
            </a:pPr>
            <a:r>
              <a:rPr lang="fr-FR" sz="1200" dirty="0" smtClean="0">
                <a:solidFill>
                  <a:srgbClr val="003783"/>
                </a:solidFill>
              </a:rPr>
              <a:t>Données d’identité du FI</a:t>
            </a:r>
          </a:p>
          <a:p>
            <a:pPr marL="171450" indent="-171450">
              <a:buFont typeface="Wingdings" panose="05000000000000000000" pitchFamily="2" charset="2"/>
              <a:buChar char="Ø"/>
            </a:pPr>
            <a:r>
              <a:rPr lang="fr-FR" sz="1200" dirty="0" smtClean="0">
                <a:solidFill>
                  <a:srgbClr val="003783"/>
                </a:solidFill>
              </a:rPr>
              <a:t>Données d’identité du FS</a:t>
            </a:r>
          </a:p>
          <a:p>
            <a:pPr marL="171450" indent="-171450">
              <a:buFont typeface="Wingdings" panose="05000000000000000000" pitchFamily="2" charset="2"/>
              <a:buChar char="Ø"/>
            </a:pPr>
            <a:r>
              <a:rPr lang="fr-FR" sz="1200" dirty="0" smtClean="0">
                <a:solidFill>
                  <a:srgbClr val="003783"/>
                </a:solidFill>
              </a:rPr>
              <a:t>Données d’authentification du FI</a:t>
            </a:r>
          </a:p>
          <a:p>
            <a:pPr marL="171450" indent="-171450">
              <a:buFont typeface="Wingdings" panose="05000000000000000000" pitchFamily="2" charset="2"/>
              <a:buChar char="Ø"/>
            </a:pPr>
            <a:r>
              <a:rPr lang="fr-FR" sz="1200" dirty="0">
                <a:solidFill>
                  <a:srgbClr val="003783"/>
                </a:solidFill>
              </a:rPr>
              <a:t>Données d’authentification du </a:t>
            </a:r>
            <a:r>
              <a:rPr lang="fr-FR" sz="1200" dirty="0" smtClean="0">
                <a:solidFill>
                  <a:srgbClr val="003783"/>
                </a:solidFill>
              </a:rPr>
              <a:t>FS</a:t>
            </a:r>
          </a:p>
          <a:p>
            <a:pPr marL="171450" indent="-171450">
              <a:buFont typeface="Wingdings" panose="05000000000000000000" pitchFamily="2" charset="2"/>
              <a:buChar char="Ø"/>
            </a:pPr>
            <a:r>
              <a:rPr lang="fr-FR" sz="1200" dirty="0" smtClean="0">
                <a:solidFill>
                  <a:srgbClr val="003783"/>
                </a:solidFill>
              </a:rPr>
              <a:t>Niveau d’authentification demandé par le FS</a:t>
            </a:r>
          </a:p>
          <a:p>
            <a:pPr marL="171450" indent="-171450">
              <a:buFont typeface="Wingdings" panose="05000000000000000000" pitchFamily="2" charset="2"/>
              <a:buChar char="Ø"/>
            </a:pPr>
            <a:r>
              <a:rPr lang="fr-FR" sz="1200" dirty="0">
                <a:solidFill>
                  <a:srgbClr val="003783"/>
                </a:solidFill>
              </a:rPr>
              <a:t>Niveau d’authentification </a:t>
            </a:r>
            <a:r>
              <a:rPr lang="fr-FR" sz="1200" dirty="0" smtClean="0">
                <a:solidFill>
                  <a:srgbClr val="003783"/>
                </a:solidFill>
              </a:rPr>
              <a:t>fourni par </a:t>
            </a:r>
            <a:r>
              <a:rPr lang="fr-FR" sz="1200" dirty="0">
                <a:solidFill>
                  <a:srgbClr val="003783"/>
                </a:solidFill>
              </a:rPr>
              <a:t>le </a:t>
            </a:r>
            <a:r>
              <a:rPr lang="fr-FR" sz="1200" dirty="0" smtClean="0">
                <a:solidFill>
                  <a:srgbClr val="003783"/>
                </a:solidFill>
              </a:rPr>
              <a:t>FI</a:t>
            </a:r>
          </a:p>
          <a:p>
            <a:pPr marL="171450" indent="-171450">
              <a:buFont typeface="Wingdings" panose="05000000000000000000" pitchFamily="2" charset="2"/>
              <a:buChar char="Ø"/>
            </a:pPr>
            <a:r>
              <a:rPr lang="fr-FR" sz="1200" dirty="0" smtClean="0">
                <a:solidFill>
                  <a:srgbClr val="003783"/>
                </a:solidFill>
              </a:rPr>
              <a:t>Contrôle de l’identité (retour du RNIPP)</a:t>
            </a:r>
          </a:p>
          <a:p>
            <a:pPr marL="171450" indent="-171450">
              <a:buFont typeface="Wingdings" panose="05000000000000000000" pitchFamily="2" charset="2"/>
              <a:buChar char="Ø"/>
            </a:pPr>
            <a:r>
              <a:rPr lang="fr-FR" sz="1200" dirty="0" smtClean="0">
                <a:solidFill>
                  <a:srgbClr val="003783"/>
                </a:solidFill>
              </a:rPr>
              <a:t>Consentements</a:t>
            </a:r>
          </a:p>
          <a:p>
            <a:pPr marL="171450" indent="-171450">
              <a:buFont typeface="Wingdings" panose="05000000000000000000" pitchFamily="2" charset="2"/>
              <a:buChar char="Ø"/>
            </a:pPr>
            <a:r>
              <a:rPr lang="fr-FR" sz="1200" dirty="0">
                <a:solidFill>
                  <a:srgbClr val="003783"/>
                </a:solidFill>
              </a:rPr>
              <a:t>Données usagers autres du FS</a:t>
            </a:r>
          </a:p>
          <a:p>
            <a:pPr marL="171450" indent="-171450">
              <a:buFont typeface="Wingdings" panose="05000000000000000000" pitchFamily="2" charset="2"/>
              <a:buChar char="Ø"/>
            </a:pPr>
            <a:endParaRPr lang="fr-FR" sz="1200" dirty="0" smtClean="0">
              <a:solidFill>
                <a:srgbClr val="003783"/>
              </a:solidFill>
            </a:endParaRPr>
          </a:p>
          <a:p>
            <a:r>
              <a:rPr lang="fr-FR" sz="1400" u="sng" dirty="0" smtClean="0">
                <a:solidFill>
                  <a:srgbClr val="003783"/>
                </a:solidFill>
              </a:rPr>
              <a:t>Données techniques</a:t>
            </a:r>
            <a:r>
              <a:rPr lang="fr-FR" sz="1400" dirty="0" smtClean="0">
                <a:solidFill>
                  <a:srgbClr val="003783"/>
                </a:solidFill>
              </a:rPr>
              <a:t> </a:t>
            </a:r>
            <a:endParaRPr lang="fr-FR" sz="1200" dirty="0" smtClean="0">
              <a:solidFill>
                <a:srgbClr val="003783"/>
              </a:solidFill>
            </a:endParaRPr>
          </a:p>
          <a:p>
            <a:pPr marL="171450" indent="-171450">
              <a:buFont typeface="Wingdings" panose="05000000000000000000" pitchFamily="2" charset="2"/>
              <a:buChar char="Ø"/>
            </a:pPr>
            <a:r>
              <a:rPr lang="fr-FR" sz="1200" dirty="0" err="1" smtClean="0">
                <a:solidFill>
                  <a:srgbClr val="003783"/>
                </a:solidFill>
              </a:rPr>
              <a:t>Tokens</a:t>
            </a:r>
            <a:r>
              <a:rPr lang="fr-FR" sz="1200" dirty="0" smtClean="0">
                <a:solidFill>
                  <a:srgbClr val="003783"/>
                </a:solidFill>
              </a:rPr>
              <a:t> (à détailler)</a:t>
            </a:r>
          </a:p>
          <a:p>
            <a:pPr marL="171450" indent="-171450">
              <a:buFont typeface="Wingdings" panose="05000000000000000000" pitchFamily="2" charset="2"/>
              <a:buChar char="Ø"/>
            </a:pPr>
            <a:r>
              <a:rPr lang="fr-FR" sz="1200" dirty="0" smtClean="0">
                <a:solidFill>
                  <a:srgbClr val="003783"/>
                </a:solidFill>
              </a:rPr>
              <a:t>Identifiant FC</a:t>
            </a:r>
          </a:p>
          <a:p>
            <a:pPr marL="171450" indent="-171450">
              <a:buFont typeface="Wingdings" panose="05000000000000000000" pitchFamily="2" charset="2"/>
              <a:buChar char="Ø"/>
            </a:pPr>
            <a:r>
              <a:rPr lang="fr-FR" sz="1200" dirty="0" smtClean="0">
                <a:solidFill>
                  <a:srgbClr val="003783"/>
                </a:solidFill>
              </a:rPr>
              <a:t>Identifiant FI/FC</a:t>
            </a:r>
          </a:p>
          <a:p>
            <a:pPr marL="171450" indent="-171450">
              <a:buFont typeface="Wingdings" panose="05000000000000000000" pitchFamily="2" charset="2"/>
              <a:buChar char="Ø"/>
            </a:pPr>
            <a:r>
              <a:rPr lang="fr-FR" sz="1200" dirty="0" smtClean="0">
                <a:solidFill>
                  <a:srgbClr val="003783"/>
                </a:solidFill>
              </a:rPr>
              <a:t>Identifiant FC/FS</a:t>
            </a:r>
          </a:p>
          <a:p>
            <a:pPr marL="171450" indent="-171450">
              <a:buFont typeface="Wingdings" panose="05000000000000000000" pitchFamily="2" charset="2"/>
              <a:buChar char="Ø"/>
            </a:pPr>
            <a:r>
              <a:rPr lang="fr-FR" sz="1200" dirty="0" smtClean="0">
                <a:solidFill>
                  <a:srgbClr val="003783"/>
                </a:solidFill>
              </a:rPr>
              <a:t>Liste des FI et leurs niveaux d’authentification associés</a:t>
            </a:r>
          </a:p>
          <a:p>
            <a:pPr marL="171450" indent="-171450">
              <a:buFont typeface="Wingdings" panose="05000000000000000000" pitchFamily="2" charset="2"/>
              <a:buChar char="Ø"/>
            </a:pPr>
            <a:r>
              <a:rPr lang="fr-FR" sz="1200" dirty="0" smtClean="0">
                <a:solidFill>
                  <a:srgbClr val="003783"/>
                </a:solidFill>
              </a:rPr>
              <a:t>Liste des FS </a:t>
            </a:r>
          </a:p>
          <a:p>
            <a:pPr marL="171450" indent="-171450">
              <a:buFont typeface="Wingdings" panose="05000000000000000000" pitchFamily="2" charset="2"/>
              <a:buChar char="Ø"/>
            </a:pPr>
            <a:endParaRPr lang="fr-FR" sz="1200" dirty="0">
              <a:solidFill>
                <a:srgbClr val="003783"/>
              </a:solidFill>
            </a:endParaRPr>
          </a:p>
          <a:p>
            <a:pPr marL="171450" indent="-171450">
              <a:buFont typeface="Wingdings" panose="05000000000000000000" pitchFamily="2" charset="2"/>
              <a:buChar char="Ø"/>
            </a:pPr>
            <a:endParaRPr lang="fr-FR" sz="1100" dirty="0">
              <a:solidFill>
                <a:srgbClr val="003783"/>
              </a:solidFill>
            </a:endParaRPr>
          </a:p>
          <a:p>
            <a:endParaRPr lang="fr-FR" sz="1100" dirty="0">
              <a:solidFill>
                <a:srgbClr val="003783"/>
              </a:solidFill>
            </a:endParaRPr>
          </a:p>
          <a:p>
            <a:endParaRPr lang="fr-FR" sz="1100" dirty="0" smtClean="0">
              <a:solidFill>
                <a:srgbClr val="003783"/>
              </a:solidFill>
            </a:endParaRPr>
          </a:p>
        </p:txBody>
      </p:sp>
    </p:spTree>
    <p:extLst>
      <p:ext uri="{BB962C8B-B14F-4D97-AF65-F5344CB8AC3E}">
        <p14:creationId xmlns:p14="http://schemas.microsoft.com/office/powerpoint/2010/main" val="16476202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bwMode="auto">
          <a:xfrm>
            <a:off x="4211960" y="4725144"/>
            <a:ext cx="2736304" cy="288032"/>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fr-FR" sz="1200" b="0" i="0" u="none" strike="noStrike" cap="none" normalizeH="0" dirty="0" smtClean="0">
                <a:ln>
                  <a:noFill/>
                </a:ln>
                <a:solidFill>
                  <a:srgbClr val="000000"/>
                </a:solidFill>
                <a:effectLst/>
                <a:latin typeface="Arial" charset="0"/>
                <a:ea typeface="ＭＳ Ｐゴシック" charset="0"/>
                <a:cs typeface="ＭＳ Ｐゴシック" charset="0"/>
              </a:rPr>
              <a:t>Identité pivot, code retour RNIPP,</a:t>
            </a:r>
          </a:p>
          <a:p>
            <a:pPr marL="0" marR="0" indent="0" defTabSz="914400" rtl="0" eaLnBrk="0" fontAlgn="base" latinLnBrk="0" hangingPunct="0">
              <a:lnSpc>
                <a:spcPct val="100000"/>
              </a:lnSpc>
              <a:spcBef>
                <a:spcPct val="0"/>
              </a:spcBef>
              <a:spcAft>
                <a:spcPct val="0"/>
              </a:spcAft>
              <a:buClrTx/>
              <a:buSzTx/>
              <a:buFontTx/>
              <a:buNone/>
              <a:tabLst/>
            </a:pPr>
            <a:r>
              <a:rPr kumimoji="0" lang="fr-FR" sz="1200" b="0" i="0" u="none" strike="noStrike" cap="none" normalizeH="0" dirty="0" smtClean="0">
                <a:ln>
                  <a:noFill/>
                </a:ln>
                <a:solidFill>
                  <a:srgbClr val="000000"/>
                </a:solidFill>
                <a:effectLst/>
                <a:latin typeface="Arial" charset="0"/>
                <a:ea typeface="ＭＳ Ｐゴシック" charset="0"/>
                <a:cs typeface="ＭＳ Ｐゴシック" charset="0"/>
              </a:rPr>
              <a:t>id FC/FS, niveau d’identité fourni</a:t>
            </a:r>
            <a:endParaRPr kumimoji="0" lang="fr-FR" sz="12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27" name="Rectangle 26"/>
          <p:cNvSpPr/>
          <p:nvPr/>
        </p:nvSpPr>
        <p:spPr bwMode="auto">
          <a:xfrm>
            <a:off x="539552" y="4725144"/>
            <a:ext cx="1728192" cy="288032"/>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fr-FR" sz="1200" b="0" i="0" u="none" strike="noStrike" cap="none" normalizeH="0" baseline="0" dirty="0" smtClean="0">
                <a:ln>
                  <a:noFill/>
                </a:ln>
                <a:solidFill>
                  <a:srgbClr val="000000"/>
                </a:solidFill>
                <a:effectLst/>
                <a:latin typeface="Arial" charset="0"/>
                <a:ea typeface="ＭＳ Ｐゴシック" charset="0"/>
                <a:cs typeface="ＭＳ Ｐゴシック" charset="0"/>
              </a:rPr>
              <a:t>Niveau</a:t>
            </a:r>
            <a:r>
              <a:rPr kumimoji="0" lang="fr-FR" sz="1200" b="0" i="0" u="none" strike="noStrike" cap="none" normalizeH="0" dirty="0" smtClean="0">
                <a:ln>
                  <a:noFill/>
                </a:ln>
                <a:solidFill>
                  <a:srgbClr val="000000"/>
                </a:solidFill>
                <a:effectLst/>
                <a:latin typeface="Arial" charset="0"/>
                <a:ea typeface="ＭＳ Ｐゴシック" charset="0"/>
                <a:cs typeface="ＭＳ Ｐゴシック" charset="0"/>
              </a:rPr>
              <a:t> authentification</a:t>
            </a:r>
          </a:p>
          <a:p>
            <a:pPr marL="0" marR="0" indent="0" algn="r" defTabSz="914400" rtl="0" eaLnBrk="0" fontAlgn="base" latinLnBrk="0" hangingPunct="0">
              <a:lnSpc>
                <a:spcPct val="100000"/>
              </a:lnSpc>
              <a:spcBef>
                <a:spcPct val="0"/>
              </a:spcBef>
              <a:spcAft>
                <a:spcPct val="0"/>
              </a:spcAft>
              <a:buClrTx/>
              <a:buSzTx/>
              <a:buFontTx/>
              <a:buNone/>
              <a:tabLst/>
            </a:pPr>
            <a:r>
              <a:rPr kumimoji="0" lang="fr-FR" sz="1200" b="0" i="0" u="none" strike="noStrike" cap="none" normalizeH="0" dirty="0" smtClean="0">
                <a:ln>
                  <a:noFill/>
                </a:ln>
                <a:solidFill>
                  <a:srgbClr val="000000"/>
                </a:solidFill>
                <a:effectLst/>
                <a:latin typeface="Arial" charset="0"/>
                <a:ea typeface="ＭＳ Ｐゴシック" charset="0"/>
                <a:cs typeface="ＭＳ Ｐゴシック" charset="0"/>
              </a:rPr>
              <a:t>souhaité</a:t>
            </a:r>
            <a:endParaRPr kumimoji="0" lang="fr-FR" sz="12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2" name="Titre 1"/>
          <p:cNvSpPr>
            <a:spLocks noGrp="1"/>
          </p:cNvSpPr>
          <p:nvPr>
            <p:ph type="title"/>
          </p:nvPr>
        </p:nvSpPr>
        <p:spPr/>
        <p:txBody>
          <a:bodyPr/>
          <a:lstStyle/>
          <a:p>
            <a:r>
              <a:rPr lang="fr-FR" dirty="0" smtClean="0"/>
              <a:t>Interactions FI </a:t>
            </a:r>
            <a:r>
              <a:rPr lang="fr-FR" dirty="0"/>
              <a:t>– FC – FS</a:t>
            </a:r>
          </a:p>
        </p:txBody>
      </p:sp>
      <p:sp>
        <p:nvSpPr>
          <p:cNvPr id="6" name="Rectangle à coins arrondis 5"/>
          <p:cNvSpPr/>
          <p:nvPr/>
        </p:nvSpPr>
        <p:spPr bwMode="auto">
          <a:xfrm>
            <a:off x="395536" y="1412776"/>
            <a:ext cx="8496944" cy="1296144"/>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7" name="Rectangle à coins arrondis 6"/>
          <p:cNvSpPr/>
          <p:nvPr/>
        </p:nvSpPr>
        <p:spPr bwMode="auto">
          <a:xfrm>
            <a:off x="395536" y="3212976"/>
            <a:ext cx="5028356" cy="1512168"/>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8" name="Rectangle à coins arrondis 7"/>
          <p:cNvSpPr/>
          <p:nvPr/>
        </p:nvSpPr>
        <p:spPr bwMode="auto">
          <a:xfrm>
            <a:off x="395536" y="5157192"/>
            <a:ext cx="8496944" cy="1512168"/>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rgbClr val="000000"/>
              </a:solidFill>
              <a:effectLst/>
              <a:latin typeface="Arial" charset="0"/>
              <a:ea typeface="ＭＳ Ｐゴシック" charset="0"/>
              <a:cs typeface="ＭＳ Ｐゴシック" charset="0"/>
            </a:endParaRPr>
          </a:p>
        </p:txBody>
      </p:sp>
      <p:cxnSp>
        <p:nvCxnSpPr>
          <p:cNvPr id="10" name="Connecteur droit avec flèche 9"/>
          <p:cNvCxnSpPr/>
          <p:nvPr/>
        </p:nvCxnSpPr>
        <p:spPr bwMode="auto">
          <a:xfrm flipV="1">
            <a:off x="4139952" y="2708920"/>
            <a:ext cx="0" cy="504056"/>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2" name="Connecteur droit avec flèche 11"/>
          <p:cNvCxnSpPr/>
          <p:nvPr/>
        </p:nvCxnSpPr>
        <p:spPr bwMode="auto">
          <a:xfrm>
            <a:off x="2241079" y="2708920"/>
            <a:ext cx="0" cy="504056"/>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3" name="Connecteur droit avec flèche 12"/>
          <p:cNvCxnSpPr/>
          <p:nvPr/>
        </p:nvCxnSpPr>
        <p:spPr bwMode="auto">
          <a:xfrm flipV="1">
            <a:off x="2267744" y="4725144"/>
            <a:ext cx="0" cy="432048"/>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4" name="Connecteur droit avec flèche 13"/>
          <p:cNvCxnSpPr/>
          <p:nvPr/>
        </p:nvCxnSpPr>
        <p:spPr bwMode="auto">
          <a:xfrm>
            <a:off x="4211960" y="4725144"/>
            <a:ext cx="0" cy="432048"/>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5" name="Rectangle 14"/>
          <p:cNvSpPr/>
          <p:nvPr/>
        </p:nvSpPr>
        <p:spPr bwMode="auto">
          <a:xfrm>
            <a:off x="611560" y="1844824"/>
            <a:ext cx="504056" cy="504056"/>
          </a:xfrm>
          <a:prstGeom prst="re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000000"/>
                </a:solidFill>
                <a:effectLst/>
                <a:latin typeface="Arial" charset="0"/>
                <a:ea typeface="ＭＳ Ｐゴシック" charset="0"/>
                <a:cs typeface="ＭＳ Ｐゴシック" charset="0"/>
              </a:rPr>
              <a:t>FI</a:t>
            </a:r>
            <a:endParaRPr kumimoji="0" lang="fr-FR" sz="2800" b="1"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16" name="Rectangle 15"/>
          <p:cNvSpPr/>
          <p:nvPr/>
        </p:nvSpPr>
        <p:spPr bwMode="auto">
          <a:xfrm>
            <a:off x="514896" y="3693126"/>
            <a:ext cx="769938" cy="504056"/>
          </a:xfrm>
          <a:prstGeom prst="re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000000"/>
                </a:solidFill>
                <a:effectLst/>
                <a:latin typeface="Arial" charset="0"/>
                <a:ea typeface="ＭＳ Ｐゴシック" charset="0"/>
                <a:cs typeface="ＭＳ Ｐゴシック" charset="0"/>
              </a:rPr>
              <a:t>FC</a:t>
            </a:r>
            <a:endParaRPr kumimoji="0" lang="fr-FR" sz="2800" b="1"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17" name="Rectangle 16"/>
          <p:cNvSpPr/>
          <p:nvPr/>
        </p:nvSpPr>
        <p:spPr bwMode="auto">
          <a:xfrm>
            <a:off x="561702" y="5613242"/>
            <a:ext cx="769938" cy="504056"/>
          </a:xfrm>
          <a:prstGeom prst="re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000000"/>
                </a:solidFill>
                <a:effectLst/>
                <a:latin typeface="Arial" charset="0"/>
                <a:ea typeface="ＭＳ Ｐゴシック" charset="0"/>
                <a:cs typeface="ＭＳ Ｐゴシック" charset="0"/>
              </a:rPr>
              <a:t>FS</a:t>
            </a:r>
            <a:endParaRPr kumimoji="0" lang="fr-FR" sz="2800" b="1"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18" name="Rectangle 17"/>
          <p:cNvSpPr/>
          <p:nvPr/>
        </p:nvSpPr>
        <p:spPr bwMode="auto">
          <a:xfrm>
            <a:off x="1187624" y="1412776"/>
            <a:ext cx="7344816" cy="1296144"/>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rgbClr val="000000"/>
                </a:solidFill>
                <a:effectLst/>
                <a:latin typeface="Arial" charset="0"/>
                <a:ea typeface="ＭＳ Ｐゴシック" charset="0"/>
                <a:cs typeface="ＭＳ Ｐゴシック" charset="0"/>
              </a:rPr>
              <a:t>Données d’identité du FI</a:t>
            </a:r>
          </a:p>
          <a:p>
            <a:pPr marL="0" marR="0" indent="0" algn="l" defTabSz="914400" rtl="0" eaLnBrk="0" fontAlgn="base" latinLnBrk="0" hangingPunct="0">
              <a:lnSpc>
                <a:spcPct val="100000"/>
              </a:lnSpc>
              <a:spcBef>
                <a:spcPct val="0"/>
              </a:spcBef>
              <a:spcAft>
                <a:spcPct val="0"/>
              </a:spcAft>
              <a:buClrTx/>
              <a:buSzTx/>
              <a:buFontTx/>
              <a:buNone/>
              <a:tabLst/>
            </a:pPr>
            <a:r>
              <a:rPr lang="fr-FR" dirty="0" smtClean="0">
                <a:solidFill>
                  <a:srgbClr val="000000"/>
                </a:solidFill>
                <a:latin typeface="Arial" charset="0"/>
                <a:ea typeface="ＭＳ Ｐゴシック" charset="0"/>
                <a:cs typeface="ＭＳ Ｐゴシック" charset="0"/>
              </a:rPr>
              <a:t>Données d’authentification du FI</a:t>
            </a:r>
          </a:p>
          <a:p>
            <a:pPr marL="0" marR="0" indent="0" algn="l"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rgbClr val="0070C0"/>
                </a:solidFill>
                <a:effectLst/>
                <a:latin typeface="Arial" charset="0"/>
                <a:ea typeface="ＭＳ Ｐゴシック" charset="0"/>
                <a:cs typeface="ＭＳ Ｐゴシック" charset="0"/>
              </a:rPr>
              <a:t>Identifiant</a:t>
            </a:r>
            <a:r>
              <a:rPr kumimoji="0" lang="fr-FR" sz="2400" b="0" i="0" u="none" strike="noStrike" cap="none" normalizeH="0" dirty="0" smtClean="0">
                <a:ln>
                  <a:noFill/>
                </a:ln>
                <a:solidFill>
                  <a:srgbClr val="0070C0"/>
                </a:solidFill>
                <a:effectLst/>
                <a:latin typeface="Arial" charset="0"/>
                <a:ea typeface="ＭＳ Ｐゴシック" charset="0"/>
                <a:cs typeface="ＭＳ Ｐゴシック" charset="0"/>
              </a:rPr>
              <a:t> FI/FC</a:t>
            </a:r>
            <a:r>
              <a:rPr kumimoji="0" lang="fr-FR" sz="2400" b="0" i="0" u="none" strike="noStrike" cap="none" normalizeH="0" baseline="0" dirty="0" smtClean="0">
                <a:ln>
                  <a:noFill/>
                </a:ln>
                <a:solidFill>
                  <a:srgbClr val="000000"/>
                </a:solidFill>
                <a:effectLst/>
                <a:latin typeface="Arial" charset="0"/>
                <a:ea typeface="ＭＳ Ｐゴシック" charset="0"/>
                <a:cs typeface="ＭＳ Ｐゴシック" charset="0"/>
              </a:rPr>
              <a:t> </a:t>
            </a:r>
            <a:endParaRPr kumimoji="0" lang="fr-FR" sz="24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19" name="Rectangle 18"/>
          <p:cNvSpPr/>
          <p:nvPr/>
        </p:nvSpPr>
        <p:spPr bwMode="auto">
          <a:xfrm>
            <a:off x="1187624" y="3212976"/>
            <a:ext cx="3960440" cy="1512168"/>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fr-FR" sz="1500" b="0" i="0" u="none" strike="noStrike" cap="none" normalizeH="0" baseline="0" dirty="0" smtClean="0">
                <a:ln>
                  <a:noFill/>
                </a:ln>
                <a:solidFill>
                  <a:srgbClr val="000000"/>
                </a:solidFill>
                <a:effectLst/>
                <a:latin typeface="Arial" charset="0"/>
                <a:ea typeface="ＭＳ Ｐゴシック" charset="0"/>
                <a:cs typeface="ＭＳ Ｐゴシック" charset="0"/>
              </a:rPr>
              <a:t>Liste des FI et</a:t>
            </a:r>
            <a:r>
              <a:rPr kumimoji="0" lang="fr-FR" sz="1500" b="0" i="0" u="none" strike="noStrike" cap="none" normalizeH="0" dirty="0" smtClean="0">
                <a:ln>
                  <a:noFill/>
                </a:ln>
                <a:solidFill>
                  <a:srgbClr val="000000"/>
                </a:solidFill>
                <a:effectLst/>
                <a:latin typeface="Arial" charset="0"/>
                <a:ea typeface="ＭＳ Ｐゴシック" charset="0"/>
                <a:cs typeface="ＭＳ Ｐゴシック" charset="0"/>
              </a:rPr>
              <a:t> leurs niveaux d’authentification associés, l</a:t>
            </a:r>
            <a:r>
              <a:rPr lang="fr-FR" sz="1500" dirty="0" smtClean="0">
                <a:solidFill>
                  <a:srgbClr val="000000"/>
                </a:solidFill>
                <a:latin typeface="Arial" charset="0"/>
                <a:ea typeface="ＭＳ Ｐゴシック" charset="0"/>
                <a:cs typeface="ＭＳ Ｐゴシック" charset="0"/>
              </a:rPr>
              <a:t>iste des FS, </a:t>
            </a:r>
            <a:r>
              <a:rPr lang="fr-FR" sz="1500" dirty="0">
                <a:solidFill>
                  <a:srgbClr val="00B050"/>
                </a:solidFill>
                <a:latin typeface="Arial" charset="0"/>
                <a:ea typeface="ＭＳ Ｐゴシック" charset="0"/>
                <a:cs typeface="ＭＳ Ｐゴシック" charset="0"/>
              </a:rPr>
              <a:t>c</a:t>
            </a:r>
            <a:r>
              <a:rPr kumimoji="0" lang="fr-FR" sz="1500" b="0" i="0" u="none" strike="noStrike" cap="none" normalizeH="0" baseline="0" dirty="0" smtClean="0">
                <a:ln>
                  <a:noFill/>
                </a:ln>
                <a:solidFill>
                  <a:srgbClr val="00B050"/>
                </a:solidFill>
                <a:effectLst/>
                <a:latin typeface="Arial" charset="0"/>
                <a:ea typeface="ＭＳ Ｐゴシック" charset="0"/>
                <a:cs typeface="ＭＳ Ｐゴシック" charset="0"/>
              </a:rPr>
              <a:t>onsentements?, </a:t>
            </a:r>
            <a:r>
              <a:rPr lang="fr-FR" sz="1500" dirty="0" smtClean="0">
                <a:solidFill>
                  <a:srgbClr val="000000"/>
                </a:solidFill>
                <a:latin typeface="Arial" charset="0"/>
                <a:ea typeface="ＭＳ Ｐゴシック" charset="0"/>
                <a:cs typeface="ＭＳ Ｐゴシック" charset="0"/>
              </a:rPr>
              <a:t>traces</a:t>
            </a:r>
            <a:endParaRPr lang="fr-FR" sz="1500" dirty="0">
              <a:solidFill>
                <a:srgbClr val="000000"/>
              </a:solidFill>
              <a:latin typeface="Arial" charset="0"/>
              <a:ea typeface="ＭＳ Ｐゴシック" charset="0"/>
              <a:cs typeface="ＭＳ Ｐゴシック" charset="0"/>
            </a:endParaRPr>
          </a:p>
          <a:p>
            <a:pPr marL="0" marR="0" indent="0" algn="l" defTabSz="914400" rtl="0" eaLnBrk="0" fontAlgn="base" latinLnBrk="0" hangingPunct="0">
              <a:lnSpc>
                <a:spcPct val="100000"/>
              </a:lnSpc>
              <a:spcBef>
                <a:spcPct val="0"/>
              </a:spcBef>
              <a:spcAft>
                <a:spcPct val="0"/>
              </a:spcAft>
              <a:buClrTx/>
              <a:buSzTx/>
              <a:buFontTx/>
              <a:buNone/>
              <a:tabLst/>
            </a:pPr>
            <a:r>
              <a:rPr kumimoji="0" lang="fr-FR" sz="1500" b="0" i="0" u="none" strike="noStrike" cap="none" normalizeH="0" baseline="0" dirty="0" smtClean="0">
                <a:ln>
                  <a:noFill/>
                </a:ln>
                <a:solidFill>
                  <a:srgbClr val="000000"/>
                </a:solidFill>
                <a:effectLst/>
                <a:latin typeface="Arial" charset="0"/>
                <a:ea typeface="ＭＳ Ｐゴシック" charset="0"/>
                <a:cs typeface="ＭＳ Ｐゴシック" charset="0"/>
              </a:rPr>
              <a:t>Tableau des références</a:t>
            </a:r>
            <a:r>
              <a:rPr kumimoji="0" lang="fr-FR" sz="1500" b="0" i="0" u="none" strike="noStrike" cap="none" normalizeH="0" dirty="0" smtClean="0">
                <a:ln>
                  <a:noFill/>
                </a:ln>
                <a:solidFill>
                  <a:srgbClr val="000000"/>
                </a:solidFill>
                <a:effectLst/>
                <a:latin typeface="Arial" charset="0"/>
                <a:ea typeface="ＭＳ Ｐゴシック" charset="0"/>
                <a:cs typeface="ＭＳ Ｐゴシック" charset="0"/>
              </a:rPr>
              <a:t> croisées contenant : id FC + id FC/FS + id FI/FC + </a:t>
            </a:r>
            <a:r>
              <a:rPr kumimoji="0" lang="fr-FR" sz="1500" b="0" i="0" u="none" strike="noStrike" cap="none" normalizeH="0" dirty="0" smtClean="0">
                <a:ln>
                  <a:noFill/>
                </a:ln>
                <a:solidFill>
                  <a:srgbClr val="00B050"/>
                </a:solidFill>
                <a:effectLst/>
                <a:latin typeface="Arial" charset="0"/>
                <a:ea typeface="ＭＳ Ｐゴシック" charset="0"/>
                <a:cs typeface="ＭＳ Ｐゴシック" charset="0"/>
              </a:rPr>
              <a:t>hash (id Pivot)?</a:t>
            </a:r>
          </a:p>
        </p:txBody>
      </p:sp>
      <p:sp>
        <p:nvSpPr>
          <p:cNvPr id="20" name="Rectangle à coins arrondis 19"/>
          <p:cNvSpPr/>
          <p:nvPr/>
        </p:nvSpPr>
        <p:spPr bwMode="auto">
          <a:xfrm>
            <a:off x="6516216" y="3212976"/>
            <a:ext cx="2376264" cy="1512168"/>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rgbClr val="000000"/>
              </a:solidFill>
              <a:effectLst/>
              <a:latin typeface="Arial" charset="0"/>
              <a:ea typeface="ＭＳ Ｐゴシック" charset="0"/>
              <a:cs typeface="ＭＳ Ｐゴシック" charset="0"/>
            </a:endParaRPr>
          </a:p>
        </p:txBody>
      </p:sp>
      <p:cxnSp>
        <p:nvCxnSpPr>
          <p:cNvPr id="22" name="Connecteur droit avec flèche 21"/>
          <p:cNvCxnSpPr/>
          <p:nvPr/>
        </p:nvCxnSpPr>
        <p:spPr bwMode="auto">
          <a:xfrm>
            <a:off x="5423892" y="3609020"/>
            <a:ext cx="1092324" cy="0"/>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 name="Connecteur droit avec flèche 23"/>
          <p:cNvCxnSpPr/>
          <p:nvPr/>
        </p:nvCxnSpPr>
        <p:spPr bwMode="auto">
          <a:xfrm flipH="1">
            <a:off x="5423892" y="4293096"/>
            <a:ext cx="1092323" cy="0"/>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5" name="Rectangle 24"/>
          <p:cNvSpPr/>
          <p:nvPr/>
        </p:nvSpPr>
        <p:spPr bwMode="auto">
          <a:xfrm>
            <a:off x="6691064" y="3524913"/>
            <a:ext cx="2129408" cy="672269"/>
          </a:xfrm>
          <a:prstGeom prst="re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000000"/>
                </a:solidFill>
                <a:effectLst/>
                <a:latin typeface="Arial" charset="0"/>
                <a:ea typeface="ＭＳ Ｐゴシック" charset="0"/>
                <a:cs typeface="ＭＳ Ｐゴシック" charset="0"/>
              </a:rPr>
              <a:t>INSEE</a:t>
            </a:r>
          </a:p>
          <a:p>
            <a:pPr marL="0" marR="0" indent="0" algn="ctr" defTabSz="914400" rtl="0" eaLnBrk="0" fontAlgn="base" latinLnBrk="0" hangingPunct="0">
              <a:lnSpc>
                <a:spcPct val="100000"/>
              </a:lnSpc>
              <a:spcBef>
                <a:spcPct val="0"/>
              </a:spcBef>
              <a:spcAft>
                <a:spcPct val="0"/>
              </a:spcAft>
              <a:buClrTx/>
              <a:buSzTx/>
              <a:buFontTx/>
              <a:buNone/>
              <a:tabLst/>
            </a:pPr>
            <a:r>
              <a:rPr lang="fr-FR" sz="2800" b="1" dirty="0" smtClean="0">
                <a:solidFill>
                  <a:srgbClr val="000000"/>
                </a:solidFill>
                <a:latin typeface="Arial" charset="0"/>
                <a:ea typeface="ＭＳ Ｐゴシック" charset="0"/>
                <a:cs typeface="ＭＳ Ｐゴシック" charset="0"/>
              </a:rPr>
              <a:t>WS RNIPP</a:t>
            </a:r>
            <a:endParaRPr kumimoji="0" lang="fr-FR" sz="2800" b="1"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26" name="Rectangle 25"/>
          <p:cNvSpPr/>
          <p:nvPr/>
        </p:nvSpPr>
        <p:spPr bwMode="auto">
          <a:xfrm>
            <a:off x="1187624" y="5157192"/>
            <a:ext cx="7344816" cy="1512168"/>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rgbClr val="000000"/>
                </a:solidFill>
                <a:effectLst/>
                <a:latin typeface="Arial" charset="0"/>
                <a:ea typeface="ＭＳ Ｐゴシック" charset="0"/>
                <a:cs typeface="ＭＳ Ｐゴシック" charset="0"/>
              </a:rPr>
              <a:t>[Données d’identité du FS], [Données usagers</a:t>
            </a:r>
            <a:r>
              <a:rPr kumimoji="0" lang="fr-FR" sz="2000" b="0" i="0" u="none" strike="noStrike" cap="none" normalizeH="0" dirty="0" smtClean="0">
                <a:ln>
                  <a:noFill/>
                </a:ln>
                <a:solidFill>
                  <a:srgbClr val="000000"/>
                </a:solidFill>
                <a:effectLst/>
                <a:latin typeface="Arial" charset="0"/>
                <a:ea typeface="ＭＳ Ｐゴシック" charset="0"/>
                <a:cs typeface="ＭＳ Ｐゴシック" charset="0"/>
              </a:rPr>
              <a:t> autres du FS]</a:t>
            </a:r>
            <a:endParaRPr kumimoji="0" lang="fr-FR" sz="2000" b="0" i="0" u="none" strike="noStrike" cap="none" normalizeH="0" baseline="0" dirty="0" smtClean="0">
              <a:ln>
                <a:noFill/>
              </a:ln>
              <a:solidFill>
                <a:srgbClr val="000000"/>
              </a:solidFill>
              <a:effectLst/>
              <a:latin typeface="Arial" charset="0"/>
              <a:ea typeface="ＭＳ Ｐゴシック" charset="0"/>
              <a:cs typeface="ＭＳ Ｐゴシック" charset="0"/>
            </a:endParaRPr>
          </a:p>
          <a:p>
            <a:pPr marL="0" marR="0" indent="0" algn="l" defTabSz="914400" rtl="0" eaLnBrk="0" fontAlgn="base" latinLnBrk="0" hangingPunct="0">
              <a:lnSpc>
                <a:spcPct val="100000"/>
              </a:lnSpc>
              <a:spcBef>
                <a:spcPct val="0"/>
              </a:spcBef>
              <a:spcAft>
                <a:spcPct val="0"/>
              </a:spcAft>
              <a:buClrTx/>
              <a:buSzTx/>
              <a:buFontTx/>
              <a:buNone/>
              <a:tabLst/>
            </a:pPr>
            <a:r>
              <a:rPr lang="fr-FR" sz="2000" dirty="0" smtClean="0">
                <a:solidFill>
                  <a:srgbClr val="000000"/>
                </a:solidFill>
                <a:latin typeface="Arial" charset="0"/>
                <a:ea typeface="ＭＳ Ｐゴシック" charset="0"/>
                <a:cs typeface="ＭＳ Ｐゴシック" charset="0"/>
              </a:rPr>
              <a:t>[Données d’authentification du FS]</a:t>
            </a:r>
          </a:p>
          <a:p>
            <a:pPr marL="0" marR="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rgbClr val="0070C0"/>
                </a:solidFill>
                <a:effectLst/>
                <a:latin typeface="Arial" charset="0"/>
                <a:ea typeface="ＭＳ Ｐゴシック" charset="0"/>
                <a:cs typeface="ＭＳ Ｐゴシック" charset="0"/>
              </a:rPr>
              <a:t>Identifiant</a:t>
            </a:r>
            <a:r>
              <a:rPr kumimoji="0" lang="fr-FR" sz="2000" b="0" i="0" u="none" strike="noStrike" cap="none" normalizeH="0" dirty="0" smtClean="0">
                <a:ln>
                  <a:noFill/>
                </a:ln>
                <a:solidFill>
                  <a:srgbClr val="0070C0"/>
                </a:solidFill>
                <a:effectLst/>
                <a:latin typeface="Arial" charset="0"/>
                <a:ea typeface="ＭＳ Ｐゴシック" charset="0"/>
                <a:cs typeface="ＭＳ Ｐゴシック" charset="0"/>
              </a:rPr>
              <a:t> FC/FS</a:t>
            </a:r>
          </a:p>
          <a:p>
            <a:pPr marL="0" marR="0" indent="0" algn="l" defTabSz="914400" rtl="0" eaLnBrk="0" fontAlgn="base" latinLnBrk="0" hangingPunct="0">
              <a:lnSpc>
                <a:spcPct val="100000"/>
              </a:lnSpc>
              <a:spcBef>
                <a:spcPct val="0"/>
              </a:spcBef>
              <a:spcAft>
                <a:spcPct val="0"/>
              </a:spcAft>
              <a:buClrTx/>
              <a:buSzTx/>
              <a:buFontTx/>
              <a:buNone/>
              <a:tabLst/>
            </a:pPr>
            <a:r>
              <a:rPr lang="fr-FR" sz="2000" baseline="0" dirty="0" smtClean="0">
                <a:solidFill>
                  <a:srgbClr val="0070C0"/>
                </a:solidFill>
                <a:latin typeface="Arial" charset="0"/>
                <a:ea typeface="ＭＳ Ｐゴシック" charset="0"/>
                <a:cs typeface="ＭＳ Ｐゴシック" charset="0"/>
              </a:rPr>
              <a:t>[Données d’identité pivot] </a:t>
            </a:r>
            <a:r>
              <a:rPr kumimoji="0" lang="fr-FR" sz="2000" b="0" i="0" u="none" strike="noStrike" cap="none" normalizeH="0" baseline="0" dirty="0" smtClean="0">
                <a:ln>
                  <a:noFill/>
                </a:ln>
                <a:solidFill>
                  <a:srgbClr val="000000"/>
                </a:solidFill>
                <a:effectLst/>
                <a:latin typeface="Arial" charset="0"/>
                <a:ea typeface="ＭＳ Ｐゴシック" charset="0"/>
                <a:cs typeface="ＭＳ Ｐゴシック" charset="0"/>
              </a:rPr>
              <a:t> </a:t>
            </a:r>
            <a:endParaRPr kumimoji="0" lang="fr-FR" sz="20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29" name="Rectangle 28"/>
          <p:cNvSpPr/>
          <p:nvPr/>
        </p:nvSpPr>
        <p:spPr bwMode="auto">
          <a:xfrm>
            <a:off x="-108520" y="2708920"/>
            <a:ext cx="2376264" cy="28803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fr-FR" sz="1200" b="0" i="0" u="none" strike="noStrike" cap="none" normalizeH="0" dirty="0" smtClean="0">
                <a:ln>
                  <a:noFill/>
                </a:ln>
                <a:solidFill>
                  <a:srgbClr val="000000"/>
                </a:solidFill>
                <a:effectLst/>
                <a:latin typeface="Arial" charset="0"/>
                <a:ea typeface="ＭＳ Ｐゴシック" charset="0"/>
                <a:cs typeface="ＭＳ Ｐゴシック" charset="0"/>
              </a:rPr>
              <a:t>identité pivot, id FI/FC</a:t>
            </a:r>
            <a:endParaRPr kumimoji="0" lang="fr-FR" sz="12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30" name="Rectangle 29"/>
          <p:cNvSpPr/>
          <p:nvPr/>
        </p:nvSpPr>
        <p:spPr bwMode="auto">
          <a:xfrm>
            <a:off x="4139952" y="2780928"/>
            <a:ext cx="2376264" cy="28803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fr-FR" sz="1200" b="0" i="0" u="none" strike="noStrike" cap="none" normalizeH="0" baseline="0" dirty="0" smtClean="0">
                <a:ln>
                  <a:noFill/>
                </a:ln>
                <a:solidFill>
                  <a:srgbClr val="00B050"/>
                </a:solidFill>
                <a:effectLst/>
                <a:latin typeface="Arial" charset="0"/>
                <a:ea typeface="ＭＳ Ｐゴシック" charset="0"/>
                <a:cs typeface="ＭＳ Ｐゴシック" charset="0"/>
              </a:rPr>
              <a:t>Code retour RNIPP?</a:t>
            </a:r>
            <a:endParaRPr kumimoji="0" lang="fr-FR" sz="1200" b="0" i="0" u="none" strike="noStrike" cap="none" normalizeH="0" baseline="0" dirty="0">
              <a:ln>
                <a:noFill/>
              </a:ln>
              <a:solidFill>
                <a:srgbClr val="00B050"/>
              </a:solidFill>
              <a:effectLst/>
              <a:latin typeface="Arial" charset="0"/>
              <a:ea typeface="ＭＳ Ｐゴシック" charset="0"/>
              <a:cs typeface="ＭＳ Ｐゴシック" charset="0"/>
            </a:endParaRPr>
          </a:p>
        </p:txBody>
      </p:sp>
      <p:sp>
        <p:nvSpPr>
          <p:cNvPr id="32" name="Rectangle 31"/>
          <p:cNvSpPr/>
          <p:nvPr/>
        </p:nvSpPr>
        <p:spPr bwMode="auto">
          <a:xfrm>
            <a:off x="5420791" y="3292227"/>
            <a:ext cx="1095424" cy="28803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1200" b="0" i="0" u="none" strike="noStrike" cap="none" normalizeH="0" baseline="0" dirty="0" smtClean="0">
                <a:ln>
                  <a:noFill/>
                </a:ln>
                <a:solidFill>
                  <a:srgbClr val="000000"/>
                </a:solidFill>
                <a:effectLst/>
                <a:latin typeface="Arial" charset="0"/>
                <a:ea typeface="ＭＳ Ｐゴシック" charset="0"/>
                <a:cs typeface="ＭＳ Ｐゴシック" charset="0"/>
              </a:rPr>
              <a:t>Identité pivot</a:t>
            </a:r>
            <a:endParaRPr kumimoji="0" lang="fr-FR" sz="12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33" name="Rectangle 32"/>
          <p:cNvSpPr/>
          <p:nvPr/>
        </p:nvSpPr>
        <p:spPr bwMode="auto">
          <a:xfrm>
            <a:off x="5364088" y="4077072"/>
            <a:ext cx="1267172" cy="28803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1200" b="0" i="0" u="none" strike="noStrike" cap="none" normalizeH="0" baseline="0" dirty="0" smtClean="0">
                <a:ln>
                  <a:noFill/>
                </a:ln>
                <a:solidFill>
                  <a:srgbClr val="000000"/>
                </a:solidFill>
                <a:effectLst/>
                <a:latin typeface="Arial" charset="0"/>
                <a:ea typeface="ＭＳ Ｐゴシック" charset="0"/>
                <a:cs typeface="ＭＳ Ｐゴシック" charset="0"/>
              </a:rPr>
              <a:t>Code retour identité INSEE</a:t>
            </a:r>
            <a:endParaRPr kumimoji="0" lang="fr-FR" sz="12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34" name="Rectangle 33"/>
          <p:cNvSpPr/>
          <p:nvPr/>
        </p:nvSpPr>
        <p:spPr bwMode="auto">
          <a:xfrm>
            <a:off x="5858941" y="332656"/>
            <a:ext cx="3033539" cy="1008112"/>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fr-FR" sz="1600" b="0" i="0" u="sng" strike="noStrike" cap="none" normalizeH="0" baseline="0" dirty="0" smtClean="0">
                <a:ln>
                  <a:noFill/>
                </a:ln>
                <a:solidFill>
                  <a:srgbClr val="000000"/>
                </a:solidFill>
                <a:effectLst/>
                <a:latin typeface="Arial" charset="0"/>
                <a:ea typeface="ＭＳ Ｐゴシック" charset="0"/>
                <a:cs typeface="ＭＳ Ｐゴシック" charset="0"/>
              </a:rPr>
              <a:t>Légende</a:t>
            </a:r>
          </a:p>
          <a:p>
            <a:pPr marL="0" marR="0" indent="0" algn="l"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rgbClr val="0070C0"/>
                </a:solidFill>
                <a:effectLst/>
                <a:latin typeface="Arial" charset="0"/>
                <a:ea typeface="ＭＳ Ｐゴシック" charset="0"/>
                <a:cs typeface="ＭＳ Ｐゴシック" charset="0"/>
              </a:rPr>
              <a:t>bleu</a:t>
            </a:r>
            <a:r>
              <a:rPr kumimoji="0" lang="fr-FR" sz="1600" b="0" i="0" u="none" strike="noStrike" cap="none" normalizeH="0" baseline="0" dirty="0" smtClean="0">
                <a:ln>
                  <a:noFill/>
                </a:ln>
                <a:solidFill>
                  <a:srgbClr val="000000"/>
                </a:solidFill>
                <a:effectLst/>
                <a:latin typeface="Arial" charset="0"/>
                <a:ea typeface="ＭＳ Ｐゴシック" charset="0"/>
                <a:cs typeface="ＭＳ Ｐゴシック" charset="0"/>
              </a:rPr>
              <a:t>    : nouvelle donnée</a:t>
            </a:r>
          </a:p>
          <a:p>
            <a:pPr marL="0" marR="0" indent="0" algn="l" defTabSz="914400" rtl="0" eaLnBrk="0" fontAlgn="base" latinLnBrk="0" hangingPunct="0">
              <a:lnSpc>
                <a:spcPct val="100000"/>
              </a:lnSpc>
              <a:spcBef>
                <a:spcPct val="0"/>
              </a:spcBef>
              <a:spcAft>
                <a:spcPct val="0"/>
              </a:spcAft>
              <a:buClrTx/>
              <a:buSzTx/>
              <a:buFontTx/>
              <a:buNone/>
              <a:tabLst/>
            </a:pPr>
            <a:r>
              <a:rPr lang="fr-FR" sz="1600" dirty="0" smtClean="0">
                <a:solidFill>
                  <a:srgbClr val="000000"/>
                </a:solidFill>
                <a:latin typeface="Arial" charset="0"/>
                <a:ea typeface="ＭＳ Ｐゴシック" charset="0"/>
                <a:cs typeface="ＭＳ Ｐゴシック" charset="0"/>
              </a:rPr>
              <a:t>[</a:t>
            </a:r>
            <a:r>
              <a:rPr lang="fr-FR" sz="1600" i="1" dirty="0" smtClean="0">
                <a:solidFill>
                  <a:srgbClr val="000000"/>
                </a:solidFill>
                <a:latin typeface="Arial" charset="0"/>
                <a:ea typeface="ＭＳ Ｐゴシック" charset="0"/>
                <a:cs typeface="ＭＳ Ｐゴシック" charset="0"/>
              </a:rPr>
              <a:t>texte</a:t>
            </a:r>
            <a:r>
              <a:rPr lang="fr-FR" sz="1600" dirty="0" smtClean="0">
                <a:solidFill>
                  <a:srgbClr val="000000"/>
                </a:solidFill>
                <a:latin typeface="Arial" charset="0"/>
                <a:ea typeface="ＭＳ Ｐゴシック" charset="0"/>
                <a:cs typeface="ＭＳ Ｐゴシック" charset="0"/>
              </a:rPr>
              <a:t>] : facultatif</a:t>
            </a:r>
          </a:p>
          <a:p>
            <a:pPr marL="0" marR="0" indent="0" algn="l" defTabSz="914400" rtl="0" eaLnBrk="0" fontAlgn="base" latinLnBrk="0" hangingPunct="0">
              <a:lnSpc>
                <a:spcPct val="100000"/>
              </a:lnSpc>
              <a:spcBef>
                <a:spcPct val="0"/>
              </a:spcBef>
              <a:spcAft>
                <a:spcPct val="0"/>
              </a:spcAft>
              <a:buClrTx/>
              <a:buSzTx/>
              <a:buFontTx/>
              <a:buNone/>
              <a:tabLst/>
            </a:pPr>
            <a:r>
              <a:rPr lang="fr-FR" sz="1600" dirty="0" smtClean="0">
                <a:solidFill>
                  <a:srgbClr val="00B050"/>
                </a:solidFill>
                <a:latin typeface="Arial" charset="0"/>
                <a:ea typeface="ＭＳ Ｐゴシック" charset="0"/>
                <a:cs typeface="ＭＳ Ｐゴシック" charset="0"/>
              </a:rPr>
              <a:t>?</a:t>
            </a:r>
            <a:r>
              <a:rPr lang="fr-FR" sz="1600" dirty="0" smtClean="0">
                <a:solidFill>
                  <a:srgbClr val="000000"/>
                </a:solidFill>
                <a:latin typeface="Arial" charset="0"/>
                <a:ea typeface="ＭＳ Ｐゴシック" charset="0"/>
                <a:cs typeface="ＭＳ Ｐゴシック" charset="0"/>
              </a:rPr>
              <a:t> : question à voir en </a:t>
            </a:r>
            <a:r>
              <a:rPr lang="fr-FR" sz="1600" dirty="0" err="1" smtClean="0">
                <a:solidFill>
                  <a:srgbClr val="000000"/>
                </a:solidFill>
                <a:latin typeface="Arial" charset="0"/>
                <a:ea typeface="ＭＳ Ｐゴシック" charset="0"/>
                <a:cs typeface="ＭＳ Ｐゴシック" charset="0"/>
              </a:rPr>
              <a:t>openlab</a:t>
            </a:r>
            <a:endParaRPr kumimoji="0" lang="fr-FR" sz="16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Tree>
    <p:extLst>
      <p:ext uri="{BB962C8B-B14F-4D97-AF65-F5344CB8AC3E}">
        <p14:creationId xmlns:p14="http://schemas.microsoft.com/office/powerpoint/2010/main" val="27146886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bwMode="auto">
          <a:xfrm>
            <a:off x="4211960" y="4725144"/>
            <a:ext cx="2736304" cy="288032"/>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fr-FR" sz="1200" b="0" i="0" u="none" strike="noStrike" cap="none" normalizeH="0" dirty="0" smtClean="0">
                <a:ln>
                  <a:noFill/>
                </a:ln>
                <a:solidFill>
                  <a:srgbClr val="000000"/>
                </a:solidFill>
                <a:effectLst/>
                <a:latin typeface="Arial" charset="0"/>
                <a:ea typeface="ＭＳ Ｐゴシック" charset="0"/>
                <a:cs typeface="ＭＳ Ｐゴシック" charset="0"/>
              </a:rPr>
              <a:t>Identité pivot, </a:t>
            </a:r>
            <a:r>
              <a:rPr kumimoji="0" lang="fr-FR" sz="1200" b="0" i="1" u="none" strike="noStrike" cap="none" normalizeH="0" dirty="0" smtClean="0">
                <a:ln>
                  <a:noFill/>
                </a:ln>
                <a:solidFill>
                  <a:srgbClr val="FF0000"/>
                </a:solidFill>
                <a:effectLst/>
                <a:latin typeface="Arial" charset="0"/>
                <a:ea typeface="ＭＳ Ｐゴシック" charset="0"/>
                <a:cs typeface="ＭＳ Ｐゴシック" charset="0"/>
              </a:rPr>
              <a:t>code retour RNIPP</a:t>
            </a:r>
            <a:r>
              <a:rPr kumimoji="0" lang="fr-FR" sz="1200" b="0" i="0" u="none" strike="noStrike" cap="none" normalizeH="0" dirty="0" smtClean="0">
                <a:ln>
                  <a:noFill/>
                </a:ln>
                <a:solidFill>
                  <a:srgbClr val="000000"/>
                </a:solidFill>
                <a:effectLst/>
                <a:latin typeface="Arial" charset="0"/>
                <a:ea typeface="ＭＳ Ｐゴシック" charset="0"/>
                <a:cs typeface="ＭＳ Ｐゴシック" charset="0"/>
              </a:rPr>
              <a:t>,</a:t>
            </a:r>
          </a:p>
          <a:p>
            <a:pPr marL="0" marR="0" indent="0" defTabSz="914400" rtl="0" eaLnBrk="0" fontAlgn="base" latinLnBrk="0" hangingPunct="0">
              <a:lnSpc>
                <a:spcPct val="100000"/>
              </a:lnSpc>
              <a:spcBef>
                <a:spcPct val="0"/>
              </a:spcBef>
              <a:spcAft>
                <a:spcPct val="0"/>
              </a:spcAft>
              <a:buClrTx/>
              <a:buSzTx/>
              <a:buFontTx/>
              <a:buNone/>
              <a:tabLst/>
            </a:pPr>
            <a:r>
              <a:rPr kumimoji="0" lang="fr-FR" sz="1200" b="0" i="0" u="none" strike="noStrike" cap="none" normalizeH="0" dirty="0" smtClean="0">
                <a:ln>
                  <a:noFill/>
                </a:ln>
                <a:solidFill>
                  <a:srgbClr val="000000"/>
                </a:solidFill>
                <a:effectLst/>
                <a:latin typeface="Arial" charset="0"/>
                <a:ea typeface="ＭＳ Ｐゴシック" charset="0"/>
                <a:cs typeface="ＭＳ Ｐゴシック" charset="0"/>
              </a:rPr>
              <a:t>id FC/FS, </a:t>
            </a:r>
            <a:r>
              <a:rPr kumimoji="0" lang="fr-FR" sz="1200" b="0" i="1" u="none" strike="noStrike" cap="none" normalizeH="0" dirty="0" smtClean="0">
                <a:ln>
                  <a:noFill/>
                </a:ln>
                <a:solidFill>
                  <a:srgbClr val="FF0000"/>
                </a:solidFill>
                <a:effectLst/>
                <a:latin typeface="Arial" charset="0"/>
                <a:ea typeface="ＭＳ Ｐゴシック" charset="0"/>
                <a:cs typeface="ＭＳ Ｐゴシック" charset="0"/>
              </a:rPr>
              <a:t>niveau d’identité fourni</a:t>
            </a:r>
            <a:endParaRPr kumimoji="0" lang="fr-FR" sz="1200" b="0" i="1" u="none" strike="noStrike" cap="none" normalizeH="0" baseline="0" dirty="0">
              <a:ln>
                <a:noFill/>
              </a:ln>
              <a:solidFill>
                <a:srgbClr val="FF0000"/>
              </a:solidFill>
              <a:effectLst/>
              <a:latin typeface="Arial" charset="0"/>
              <a:ea typeface="ＭＳ Ｐゴシック" charset="0"/>
              <a:cs typeface="ＭＳ Ｐゴシック" charset="0"/>
            </a:endParaRPr>
          </a:p>
        </p:txBody>
      </p:sp>
      <p:sp>
        <p:nvSpPr>
          <p:cNvPr id="27" name="Rectangle 26"/>
          <p:cNvSpPr/>
          <p:nvPr/>
        </p:nvSpPr>
        <p:spPr bwMode="auto">
          <a:xfrm>
            <a:off x="539552" y="4725144"/>
            <a:ext cx="1728192" cy="288032"/>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fr-FR" sz="1200" b="0" i="0" u="none" strike="noStrike" cap="none" normalizeH="0" baseline="0" dirty="0" smtClean="0">
                <a:ln>
                  <a:noFill/>
                </a:ln>
                <a:solidFill>
                  <a:srgbClr val="000000"/>
                </a:solidFill>
                <a:effectLst/>
                <a:latin typeface="Arial" charset="0"/>
                <a:ea typeface="ＭＳ Ｐゴシック" charset="0"/>
                <a:cs typeface="ＭＳ Ｐゴシック" charset="0"/>
              </a:rPr>
              <a:t>Niveau</a:t>
            </a:r>
            <a:r>
              <a:rPr kumimoji="0" lang="fr-FR" sz="1200" b="0" i="0" u="none" strike="noStrike" cap="none" normalizeH="0" dirty="0" smtClean="0">
                <a:ln>
                  <a:noFill/>
                </a:ln>
                <a:solidFill>
                  <a:srgbClr val="000000"/>
                </a:solidFill>
                <a:effectLst/>
                <a:latin typeface="Arial" charset="0"/>
                <a:ea typeface="ＭＳ Ｐゴシック" charset="0"/>
                <a:cs typeface="ＭＳ Ｐゴシック" charset="0"/>
              </a:rPr>
              <a:t> authentification</a:t>
            </a:r>
          </a:p>
          <a:p>
            <a:pPr marL="0" marR="0" indent="0" algn="r" defTabSz="914400" rtl="0" eaLnBrk="0" fontAlgn="base" latinLnBrk="0" hangingPunct="0">
              <a:lnSpc>
                <a:spcPct val="100000"/>
              </a:lnSpc>
              <a:spcBef>
                <a:spcPct val="0"/>
              </a:spcBef>
              <a:spcAft>
                <a:spcPct val="0"/>
              </a:spcAft>
              <a:buClrTx/>
              <a:buSzTx/>
              <a:buFontTx/>
              <a:buNone/>
              <a:tabLst/>
            </a:pPr>
            <a:r>
              <a:rPr kumimoji="0" lang="fr-FR" sz="1200" b="0" i="0" u="none" strike="noStrike" cap="none" normalizeH="0" dirty="0" smtClean="0">
                <a:ln>
                  <a:noFill/>
                </a:ln>
                <a:solidFill>
                  <a:srgbClr val="000000"/>
                </a:solidFill>
                <a:effectLst/>
                <a:latin typeface="Arial" charset="0"/>
                <a:ea typeface="ＭＳ Ｐゴシック" charset="0"/>
                <a:cs typeface="ＭＳ Ｐゴシック" charset="0"/>
              </a:rPr>
              <a:t>souhaité</a:t>
            </a:r>
            <a:endParaRPr kumimoji="0" lang="fr-FR" sz="12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2" name="Titre 1"/>
          <p:cNvSpPr>
            <a:spLocks noGrp="1"/>
          </p:cNvSpPr>
          <p:nvPr>
            <p:ph type="title"/>
          </p:nvPr>
        </p:nvSpPr>
        <p:spPr/>
        <p:txBody>
          <a:bodyPr/>
          <a:lstStyle/>
          <a:p>
            <a:r>
              <a:rPr lang="fr-FR" dirty="0" smtClean="0"/>
              <a:t>Données gérées ou pas par FC au 04/12/14</a:t>
            </a:r>
            <a:endParaRPr lang="fr-FR" dirty="0"/>
          </a:p>
        </p:txBody>
      </p:sp>
      <p:sp>
        <p:nvSpPr>
          <p:cNvPr id="6" name="Rectangle à coins arrondis 5"/>
          <p:cNvSpPr/>
          <p:nvPr/>
        </p:nvSpPr>
        <p:spPr bwMode="auto">
          <a:xfrm>
            <a:off x="395536" y="1412776"/>
            <a:ext cx="8496944" cy="1296144"/>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7" name="Rectangle à coins arrondis 6"/>
          <p:cNvSpPr/>
          <p:nvPr/>
        </p:nvSpPr>
        <p:spPr bwMode="auto">
          <a:xfrm>
            <a:off x="395536" y="3212976"/>
            <a:ext cx="5028356" cy="1512168"/>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8" name="Rectangle à coins arrondis 7"/>
          <p:cNvSpPr/>
          <p:nvPr/>
        </p:nvSpPr>
        <p:spPr bwMode="auto">
          <a:xfrm>
            <a:off x="395536" y="5157192"/>
            <a:ext cx="8496944" cy="1512168"/>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rgbClr val="000000"/>
              </a:solidFill>
              <a:effectLst/>
              <a:latin typeface="Arial" charset="0"/>
              <a:ea typeface="ＭＳ Ｐゴシック" charset="0"/>
              <a:cs typeface="ＭＳ Ｐゴシック" charset="0"/>
            </a:endParaRPr>
          </a:p>
        </p:txBody>
      </p:sp>
      <p:cxnSp>
        <p:nvCxnSpPr>
          <p:cNvPr id="10" name="Connecteur droit avec flèche 9"/>
          <p:cNvCxnSpPr/>
          <p:nvPr/>
        </p:nvCxnSpPr>
        <p:spPr bwMode="auto">
          <a:xfrm flipV="1">
            <a:off x="4139952" y="2708920"/>
            <a:ext cx="0" cy="504056"/>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2" name="Connecteur droit avec flèche 11"/>
          <p:cNvCxnSpPr/>
          <p:nvPr/>
        </p:nvCxnSpPr>
        <p:spPr bwMode="auto">
          <a:xfrm>
            <a:off x="2241079" y="2708920"/>
            <a:ext cx="0" cy="504056"/>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3" name="Connecteur droit avec flèche 12"/>
          <p:cNvCxnSpPr/>
          <p:nvPr/>
        </p:nvCxnSpPr>
        <p:spPr bwMode="auto">
          <a:xfrm flipV="1">
            <a:off x="2267744" y="4725144"/>
            <a:ext cx="0" cy="432048"/>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4" name="Connecteur droit avec flèche 13"/>
          <p:cNvCxnSpPr/>
          <p:nvPr/>
        </p:nvCxnSpPr>
        <p:spPr bwMode="auto">
          <a:xfrm>
            <a:off x="4211960" y="4725144"/>
            <a:ext cx="0" cy="432048"/>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5" name="Rectangle 14"/>
          <p:cNvSpPr/>
          <p:nvPr/>
        </p:nvSpPr>
        <p:spPr bwMode="auto">
          <a:xfrm>
            <a:off x="611560" y="1844824"/>
            <a:ext cx="504056" cy="504056"/>
          </a:xfrm>
          <a:prstGeom prst="re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000000"/>
                </a:solidFill>
                <a:effectLst/>
                <a:latin typeface="Arial" charset="0"/>
                <a:ea typeface="ＭＳ Ｐゴシック" charset="0"/>
                <a:cs typeface="ＭＳ Ｐゴシック" charset="0"/>
              </a:rPr>
              <a:t>FI</a:t>
            </a:r>
            <a:endParaRPr kumimoji="0" lang="fr-FR" sz="2800" b="1"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16" name="Rectangle 15"/>
          <p:cNvSpPr/>
          <p:nvPr/>
        </p:nvSpPr>
        <p:spPr bwMode="auto">
          <a:xfrm>
            <a:off x="514896" y="3693126"/>
            <a:ext cx="769938" cy="504056"/>
          </a:xfrm>
          <a:prstGeom prst="re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000000"/>
                </a:solidFill>
                <a:effectLst/>
                <a:latin typeface="Arial" charset="0"/>
                <a:ea typeface="ＭＳ Ｐゴシック" charset="0"/>
                <a:cs typeface="ＭＳ Ｐゴシック" charset="0"/>
              </a:rPr>
              <a:t>FC</a:t>
            </a:r>
            <a:endParaRPr kumimoji="0" lang="fr-FR" sz="2800" b="1"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17" name="Rectangle 16"/>
          <p:cNvSpPr/>
          <p:nvPr/>
        </p:nvSpPr>
        <p:spPr bwMode="auto">
          <a:xfrm>
            <a:off x="561702" y="5613242"/>
            <a:ext cx="769938" cy="504056"/>
          </a:xfrm>
          <a:prstGeom prst="re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000000"/>
                </a:solidFill>
                <a:effectLst/>
                <a:latin typeface="Arial" charset="0"/>
                <a:ea typeface="ＭＳ Ｐゴシック" charset="0"/>
                <a:cs typeface="ＭＳ Ｐゴシック" charset="0"/>
              </a:rPr>
              <a:t>FS</a:t>
            </a:r>
            <a:endParaRPr kumimoji="0" lang="fr-FR" sz="2800" b="1"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18" name="Rectangle 17"/>
          <p:cNvSpPr/>
          <p:nvPr/>
        </p:nvSpPr>
        <p:spPr bwMode="auto">
          <a:xfrm>
            <a:off x="1187624" y="1412776"/>
            <a:ext cx="7344816" cy="1296144"/>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effectLst/>
                <a:latin typeface="Arial" charset="0"/>
                <a:ea typeface="ＭＳ Ｐゴシック" charset="0"/>
                <a:cs typeface="ＭＳ Ｐゴシック" charset="0"/>
              </a:rPr>
              <a:t>Données d’identité du FI</a:t>
            </a:r>
          </a:p>
          <a:p>
            <a:pPr marL="0" marR="0" indent="0" algn="l" defTabSz="914400" rtl="0" eaLnBrk="0" fontAlgn="base" latinLnBrk="0" hangingPunct="0">
              <a:lnSpc>
                <a:spcPct val="100000"/>
              </a:lnSpc>
              <a:spcBef>
                <a:spcPct val="0"/>
              </a:spcBef>
              <a:spcAft>
                <a:spcPct val="0"/>
              </a:spcAft>
              <a:buClrTx/>
              <a:buSzTx/>
              <a:buFontTx/>
              <a:buNone/>
              <a:tabLst/>
            </a:pPr>
            <a:r>
              <a:rPr lang="fr-FR" dirty="0" smtClean="0">
                <a:latin typeface="Arial" charset="0"/>
                <a:ea typeface="ＭＳ Ｐゴシック" charset="0"/>
                <a:cs typeface="ＭＳ Ｐゴシック" charset="0"/>
              </a:rPr>
              <a:t>Données d’authentification du FI</a:t>
            </a:r>
          </a:p>
          <a:p>
            <a:pPr marL="0" marR="0" indent="0" algn="l"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effectLst/>
                <a:latin typeface="Arial" charset="0"/>
                <a:ea typeface="ＭＳ Ｐゴシック" charset="0"/>
                <a:cs typeface="ＭＳ Ｐゴシック" charset="0"/>
              </a:rPr>
              <a:t>Identifiant</a:t>
            </a:r>
            <a:r>
              <a:rPr kumimoji="0" lang="fr-FR" sz="2400" b="0" i="0" u="none" strike="noStrike" cap="none" normalizeH="0" dirty="0" smtClean="0">
                <a:ln>
                  <a:noFill/>
                </a:ln>
                <a:effectLst/>
                <a:latin typeface="Arial" charset="0"/>
                <a:ea typeface="ＭＳ Ｐゴシック" charset="0"/>
                <a:cs typeface="ＭＳ Ｐゴシック" charset="0"/>
              </a:rPr>
              <a:t> FI/FC</a:t>
            </a:r>
            <a:r>
              <a:rPr kumimoji="0" lang="fr-FR" sz="2400" b="0" i="0" u="none" strike="noStrike" cap="none" normalizeH="0" baseline="0" dirty="0" smtClean="0">
                <a:ln>
                  <a:noFill/>
                </a:ln>
                <a:effectLst/>
                <a:latin typeface="Arial" charset="0"/>
                <a:ea typeface="ＭＳ Ｐゴシック" charset="0"/>
                <a:cs typeface="ＭＳ Ｐゴシック" charset="0"/>
              </a:rPr>
              <a:t> </a:t>
            </a:r>
            <a:endParaRPr kumimoji="0" lang="fr-FR" sz="2400" b="0" i="0" u="none" strike="noStrike" cap="none" normalizeH="0" baseline="0" dirty="0">
              <a:ln>
                <a:noFill/>
              </a:ln>
              <a:effectLst/>
              <a:latin typeface="Arial" charset="0"/>
              <a:ea typeface="ＭＳ Ｐゴシック" charset="0"/>
              <a:cs typeface="ＭＳ Ｐゴシック" charset="0"/>
            </a:endParaRPr>
          </a:p>
        </p:txBody>
      </p:sp>
      <p:sp>
        <p:nvSpPr>
          <p:cNvPr id="19" name="Rectangle 18"/>
          <p:cNvSpPr/>
          <p:nvPr/>
        </p:nvSpPr>
        <p:spPr bwMode="auto">
          <a:xfrm>
            <a:off x="1187624" y="3212976"/>
            <a:ext cx="3960440" cy="1512168"/>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fr-FR" sz="1500" b="0" i="0" u="none" strike="noStrike" cap="none" normalizeH="0" baseline="0" dirty="0" smtClean="0">
                <a:ln>
                  <a:noFill/>
                </a:ln>
                <a:effectLst/>
                <a:latin typeface="Arial" charset="0"/>
                <a:ea typeface="ＭＳ Ｐゴシック" charset="0"/>
                <a:cs typeface="ＭＳ Ｐゴシック" charset="0"/>
              </a:rPr>
              <a:t>Liste des FI </a:t>
            </a:r>
            <a:r>
              <a:rPr kumimoji="0" lang="fr-FR" sz="1500" b="0" i="1" u="none" strike="noStrike" cap="none" normalizeH="0" baseline="0" dirty="0" smtClean="0">
                <a:ln>
                  <a:noFill/>
                </a:ln>
                <a:solidFill>
                  <a:srgbClr val="FF0000"/>
                </a:solidFill>
                <a:effectLst/>
                <a:latin typeface="Arial" charset="0"/>
                <a:ea typeface="ＭＳ Ｐゴシック" charset="0"/>
                <a:cs typeface="ＭＳ Ｐゴシック" charset="0"/>
              </a:rPr>
              <a:t>et</a:t>
            </a:r>
            <a:r>
              <a:rPr kumimoji="0" lang="fr-FR" sz="1500" b="0" i="1" u="none" strike="noStrike" cap="none" normalizeH="0" dirty="0" smtClean="0">
                <a:ln>
                  <a:noFill/>
                </a:ln>
                <a:solidFill>
                  <a:srgbClr val="FF0000"/>
                </a:solidFill>
                <a:effectLst/>
                <a:latin typeface="Arial" charset="0"/>
                <a:ea typeface="ＭＳ Ｐゴシック" charset="0"/>
                <a:cs typeface="ＭＳ Ｐゴシック" charset="0"/>
              </a:rPr>
              <a:t> leurs niveaux d’authentification associés</a:t>
            </a:r>
            <a:r>
              <a:rPr kumimoji="0" lang="fr-FR" sz="1500" b="0" i="0" u="none" strike="noStrike" cap="none" normalizeH="0" dirty="0" smtClean="0">
                <a:ln>
                  <a:noFill/>
                </a:ln>
                <a:effectLst/>
                <a:latin typeface="Arial" charset="0"/>
                <a:ea typeface="ＭＳ Ｐゴシック" charset="0"/>
                <a:cs typeface="ＭＳ Ｐゴシック" charset="0"/>
              </a:rPr>
              <a:t>, l</a:t>
            </a:r>
            <a:r>
              <a:rPr lang="fr-FR" sz="1500" dirty="0" smtClean="0">
                <a:latin typeface="Arial" charset="0"/>
                <a:ea typeface="ＭＳ Ｐゴシック" charset="0"/>
                <a:cs typeface="ＭＳ Ｐゴシック" charset="0"/>
              </a:rPr>
              <a:t>iste des FS, c</a:t>
            </a:r>
            <a:r>
              <a:rPr kumimoji="0" lang="fr-FR" sz="1500" b="0" i="0" u="none" strike="noStrike" cap="none" normalizeH="0" baseline="0" dirty="0" smtClean="0">
                <a:ln>
                  <a:noFill/>
                </a:ln>
                <a:effectLst/>
                <a:latin typeface="Arial" charset="0"/>
                <a:ea typeface="ＭＳ Ｐゴシック" charset="0"/>
                <a:cs typeface="ＭＳ Ｐゴシック" charset="0"/>
              </a:rPr>
              <a:t>onsentements, </a:t>
            </a:r>
            <a:r>
              <a:rPr lang="fr-FR" sz="1500" dirty="0" smtClean="0">
                <a:latin typeface="Arial" charset="0"/>
                <a:ea typeface="ＭＳ Ｐゴシック" charset="0"/>
                <a:cs typeface="ＭＳ Ｐゴシック" charset="0"/>
              </a:rPr>
              <a:t>traces</a:t>
            </a:r>
            <a:endParaRPr lang="fr-FR" sz="1500" dirty="0">
              <a:latin typeface="Arial" charset="0"/>
              <a:ea typeface="ＭＳ Ｐゴシック" charset="0"/>
              <a:cs typeface="ＭＳ Ｐゴシック" charset="0"/>
            </a:endParaRPr>
          </a:p>
          <a:p>
            <a:pPr marL="0" marR="0" indent="0" algn="l" defTabSz="914400" rtl="0" eaLnBrk="0" fontAlgn="base" latinLnBrk="0" hangingPunct="0">
              <a:lnSpc>
                <a:spcPct val="100000"/>
              </a:lnSpc>
              <a:spcBef>
                <a:spcPct val="0"/>
              </a:spcBef>
              <a:spcAft>
                <a:spcPct val="0"/>
              </a:spcAft>
              <a:buClrTx/>
              <a:buSzTx/>
              <a:buFontTx/>
              <a:buNone/>
              <a:tabLst/>
            </a:pPr>
            <a:r>
              <a:rPr kumimoji="0" lang="fr-FR" sz="1500" b="0" i="0" u="none" strike="noStrike" cap="none" normalizeH="0" baseline="0" dirty="0" smtClean="0">
                <a:ln>
                  <a:noFill/>
                </a:ln>
                <a:effectLst/>
                <a:latin typeface="Arial" charset="0"/>
                <a:ea typeface="ＭＳ Ｐゴシック" charset="0"/>
                <a:cs typeface="ＭＳ Ｐゴシック" charset="0"/>
              </a:rPr>
              <a:t>Tableau des références</a:t>
            </a:r>
            <a:r>
              <a:rPr kumimoji="0" lang="fr-FR" sz="1500" b="0" i="0" u="none" strike="noStrike" cap="none" normalizeH="0" dirty="0" smtClean="0">
                <a:ln>
                  <a:noFill/>
                </a:ln>
                <a:effectLst/>
                <a:latin typeface="Arial" charset="0"/>
                <a:ea typeface="ＭＳ Ｐゴシック" charset="0"/>
                <a:cs typeface="ＭＳ Ｐゴシック" charset="0"/>
              </a:rPr>
              <a:t> croisées contenant : id FC + id FC/FS + id FI/FC </a:t>
            </a:r>
            <a:r>
              <a:rPr kumimoji="0" lang="fr-FR" sz="1500" b="0" i="0" u="none" strike="noStrike" cap="none" normalizeH="0" dirty="0" smtClean="0">
                <a:ln>
                  <a:noFill/>
                </a:ln>
                <a:solidFill>
                  <a:srgbClr val="FF0000"/>
                </a:solidFill>
                <a:effectLst/>
                <a:latin typeface="Arial" charset="0"/>
                <a:ea typeface="ＭＳ Ｐゴシック" charset="0"/>
                <a:cs typeface="ＭＳ Ｐゴシック" charset="0"/>
              </a:rPr>
              <a:t>+ </a:t>
            </a:r>
            <a:r>
              <a:rPr kumimoji="0" lang="fr-FR" sz="1500" b="0" i="1" u="none" strike="noStrike" cap="none" normalizeH="0" dirty="0" smtClean="0">
                <a:ln>
                  <a:noFill/>
                </a:ln>
                <a:solidFill>
                  <a:srgbClr val="FF0000"/>
                </a:solidFill>
                <a:effectLst/>
                <a:latin typeface="Arial" charset="0"/>
                <a:ea typeface="ＭＳ Ｐゴシック" charset="0"/>
                <a:cs typeface="ＭＳ Ｐゴシック" charset="0"/>
              </a:rPr>
              <a:t>hash (id Pivot)</a:t>
            </a:r>
            <a:endParaRPr kumimoji="0" lang="fr-FR" sz="1500" b="0" i="1" u="none" strike="noStrike" cap="none" normalizeH="0" dirty="0" smtClean="0">
              <a:ln>
                <a:noFill/>
              </a:ln>
              <a:effectLst/>
              <a:latin typeface="Arial" charset="0"/>
              <a:ea typeface="ＭＳ Ｐゴシック" charset="0"/>
              <a:cs typeface="ＭＳ Ｐゴシック" charset="0"/>
            </a:endParaRPr>
          </a:p>
        </p:txBody>
      </p:sp>
      <p:sp>
        <p:nvSpPr>
          <p:cNvPr id="20" name="Rectangle à coins arrondis 19"/>
          <p:cNvSpPr/>
          <p:nvPr/>
        </p:nvSpPr>
        <p:spPr bwMode="auto">
          <a:xfrm>
            <a:off x="6516216" y="3212976"/>
            <a:ext cx="2376264" cy="1512168"/>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rgbClr val="000000"/>
              </a:solidFill>
              <a:effectLst/>
              <a:latin typeface="Arial" charset="0"/>
              <a:ea typeface="ＭＳ Ｐゴシック" charset="0"/>
              <a:cs typeface="ＭＳ Ｐゴシック" charset="0"/>
            </a:endParaRPr>
          </a:p>
        </p:txBody>
      </p:sp>
      <p:cxnSp>
        <p:nvCxnSpPr>
          <p:cNvPr id="22" name="Connecteur droit avec flèche 21"/>
          <p:cNvCxnSpPr/>
          <p:nvPr/>
        </p:nvCxnSpPr>
        <p:spPr bwMode="auto">
          <a:xfrm>
            <a:off x="5423892" y="3609020"/>
            <a:ext cx="1092324" cy="0"/>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 name="Connecteur droit avec flèche 23"/>
          <p:cNvCxnSpPr/>
          <p:nvPr/>
        </p:nvCxnSpPr>
        <p:spPr bwMode="auto">
          <a:xfrm flipH="1">
            <a:off x="5423892" y="4293096"/>
            <a:ext cx="1092323" cy="0"/>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5" name="Rectangle 24"/>
          <p:cNvSpPr/>
          <p:nvPr/>
        </p:nvSpPr>
        <p:spPr bwMode="auto">
          <a:xfrm>
            <a:off x="6691064" y="3524913"/>
            <a:ext cx="2129408" cy="672269"/>
          </a:xfrm>
          <a:prstGeom prst="re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2800" b="1" i="1" u="none" strike="noStrike" cap="none" normalizeH="0" baseline="0" dirty="0" smtClean="0">
                <a:ln>
                  <a:noFill/>
                </a:ln>
                <a:solidFill>
                  <a:srgbClr val="FF0000"/>
                </a:solidFill>
                <a:effectLst/>
                <a:latin typeface="Arial" charset="0"/>
                <a:ea typeface="ＭＳ Ｐゴシック" charset="0"/>
                <a:cs typeface="ＭＳ Ｐゴシック" charset="0"/>
              </a:rPr>
              <a:t>INSEE</a:t>
            </a:r>
          </a:p>
          <a:p>
            <a:pPr marL="0" marR="0" indent="0" algn="ctr" defTabSz="914400" rtl="0" eaLnBrk="0" fontAlgn="base" latinLnBrk="0" hangingPunct="0">
              <a:lnSpc>
                <a:spcPct val="100000"/>
              </a:lnSpc>
              <a:spcBef>
                <a:spcPct val="0"/>
              </a:spcBef>
              <a:spcAft>
                <a:spcPct val="0"/>
              </a:spcAft>
              <a:buClrTx/>
              <a:buSzTx/>
              <a:buFontTx/>
              <a:buNone/>
              <a:tabLst/>
            </a:pPr>
            <a:r>
              <a:rPr lang="fr-FR" sz="2800" b="1" i="1" dirty="0" smtClean="0">
                <a:solidFill>
                  <a:srgbClr val="FF0000"/>
                </a:solidFill>
                <a:latin typeface="Arial" charset="0"/>
                <a:ea typeface="ＭＳ Ｐゴシック" charset="0"/>
                <a:cs typeface="ＭＳ Ｐゴシック" charset="0"/>
              </a:rPr>
              <a:t>WS RNIPP</a:t>
            </a:r>
            <a:endParaRPr kumimoji="0" lang="fr-FR" sz="2800" b="1" i="1" u="none" strike="noStrike" cap="none" normalizeH="0" baseline="0" dirty="0">
              <a:ln>
                <a:noFill/>
              </a:ln>
              <a:solidFill>
                <a:srgbClr val="FF0000"/>
              </a:solidFill>
              <a:effectLst/>
              <a:latin typeface="Arial" charset="0"/>
              <a:ea typeface="ＭＳ Ｐゴシック" charset="0"/>
              <a:cs typeface="ＭＳ Ｐゴシック" charset="0"/>
            </a:endParaRPr>
          </a:p>
        </p:txBody>
      </p:sp>
      <p:sp>
        <p:nvSpPr>
          <p:cNvPr id="26" name="Rectangle 25"/>
          <p:cNvSpPr/>
          <p:nvPr/>
        </p:nvSpPr>
        <p:spPr bwMode="auto">
          <a:xfrm>
            <a:off x="1187624" y="5157192"/>
            <a:ext cx="7344816" cy="1512168"/>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effectLst/>
                <a:latin typeface="Arial" charset="0"/>
                <a:ea typeface="ＭＳ Ｐゴシック" charset="0"/>
                <a:cs typeface="ＭＳ Ｐゴシック" charset="0"/>
              </a:rPr>
              <a:t>[Données d’identité du FS], [Données usagers</a:t>
            </a:r>
            <a:r>
              <a:rPr kumimoji="0" lang="fr-FR" sz="2000" b="0" i="0" u="none" strike="noStrike" cap="none" normalizeH="0" dirty="0" smtClean="0">
                <a:ln>
                  <a:noFill/>
                </a:ln>
                <a:effectLst/>
                <a:latin typeface="Arial" charset="0"/>
                <a:ea typeface="ＭＳ Ｐゴシック" charset="0"/>
                <a:cs typeface="ＭＳ Ｐゴシック" charset="0"/>
              </a:rPr>
              <a:t> autres du FS]</a:t>
            </a:r>
            <a:endParaRPr kumimoji="0" lang="fr-FR" sz="2000" b="0" i="0" u="none" strike="noStrike" cap="none" normalizeH="0" baseline="0" dirty="0" smtClean="0">
              <a:ln>
                <a:noFill/>
              </a:ln>
              <a:effectLst/>
              <a:latin typeface="Arial" charset="0"/>
              <a:ea typeface="ＭＳ Ｐゴシック" charset="0"/>
              <a:cs typeface="ＭＳ Ｐゴシック" charset="0"/>
            </a:endParaRPr>
          </a:p>
          <a:p>
            <a:pPr marL="0" marR="0" indent="0" algn="l" defTabSz="914400" rtl="0" eaLnBrk="0" fontAlgn="base" latinLnBrk="0" hangingPunct="0">
              <a:lnSpc>
                <a:spcPct val="100000"/>
              </a:lnSpc>
              <a:spcBef>
                <a:spcPct val="0"/>
              </a:spcBef>
              <a:spcAft>
                <a:spcPct val="0"/>
              </a:spcAft>
              <a:buClrTx/>
              <a:buSzTx/>
              <a:buFontTx/>
              <a:buNone/>
              <a:tabLst/>
            </a:pPr>
            <a:r>
              <a:rPr lang="fr-FR" sz="2000" dirty="0" smtClean="0">
                <a:latin typeface="Arial" charset="0"/>
                <a:ea typeface="ＭＳ Ｐゴシック" charset="0"/>
                <a:cs typeface="ＭＳ Ｐゴシック" charset="0"/>
              </a:rPr>
              <a:t>[Données d’authentification du FS]</a:t>
            </a:r>
          </a:p>
          <a:p>
            <a:pPr marL="0" marR="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effectLst/>
                <a:latin typeface="Arial" charset="0"/>
                <a:ea typeface="ＭＳ Ｐゴシック" charset="0"/>
                <a:cs typeface="ＭＳ Ｐゴシック" charset="0"/>
              </a:rPr>
              <a:t>Identifiant</a:t>
            </a:r>
            <a:r>
              <a:rPr kumimoji="0" lang="fr-FR" sz="2000" b="0" i="0" u="none" strike="noStrike" cap="none" normalizeH="0" dirty="0" smtClean="0">
                <a:ln>
                  <a:noFill/>
                </a:ln>
                <a:effectLst/>
                <a:latin typeface="Arial" charset="0"/>
                <a:ea typeface="ＭＳ Ｐゴシック" charset="0"/>
                <a:cs typeface="ＭＳ Ｐゴシック" charset="0"/>
              </a:rPr>
              <a:t> FC/FS</a:t>
            </a:r>
          </a:p>
          <a:p>
            <a:pPr marL="0" marR="0" indent="0" algn="l" defTabSz="914400" rtl="0" eaLnBrk="0" fontAlgn="base" latinLnBrk="0" hangingPunct="0">
              <a:lnSpc>
                <a:spcPct val="100000"/>
              </a:lnSpc>
              <a:spcBef>
                <a:spcPct val="0"/>
              </a:spcBef>
              <a:spcAft>
                <a:spcPct val="0"/>
              </a:spcAft>
              <a:buClrTx/>
              <a:buSzTx/>
              <a:buFontTx/>
              <a:buNone/>
              <a:tabLst/>
            </a:pPr>
            <a:r>
              <a:rPr lang="fr-FR" sz="2000" baseline="0" dirty="0" smtClean="0">
                <a:latin typeface="Arial" charset="0"/>
                <a:ea typeface="ＭＳ Ｐゴシック" charset="0"/>
                <a:cs typeface="ＭＳ Ｐゴシック" charset="0"/>
              </a:rPr>
              <a:t>[Données d’identité pivot] </a:t>
            </a:r>
            <a:r>
              <a:rPr kumimoji="0" lang="fr-FR" sz="2000" b="0" i="0" u="none" strike="noStrike" cap="none" normalizeH="0" baseline="0" dirty="0" smtClean="0">
                <a:ln>
                  <a:noFill/>
                </a:ln>
                <a:effectLst/>
                <a:latin typeface="Arial" charset="0"/>
                <a:ea typeface="ＭＳ Ｐゴシック" charset="0"/>
                <a:cs typeface="ＭＳ Ｐゴシック" charset="0"/>
              </a:rPr>
              <a:t> </a:t>
            </a:r>
            <a:endParaRPr kumimoji="0" lang="fr-FR" sz="2000" b="0" i="0" u="none" strike="noStrike" cap="none" normalizeH="0" baseline="0" dirty="0">
              <a:ln>
                <a:noFill/>
              </a:ln>
              <a:effectLst/>
              <a:latin typeface="Arial" charset="0"/>
              <a:ea typeface="ＭＳ Ｐゴシック" charset="0"/>
              <a:cs typeface="ＭＳ Ｐゴシック" charset="0"/>
            </a:endParaRPr>
          </a:p>
        </p:txBody>
      </p:sp>
      <p:sp>
        <p:nvSpPr>
          <p:cNvPr id="29" name="Rectangle 28"/>
          <p:cNvSpPr/>
          <p:nvPr/>
        </p:nvSpPr>
        <p:spPr bwMode="auto">
          <a:xfrm>
            <a:off x="-108520" y="2708920"/>
            <a:ext cx="2376264" cy="28803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fr-FR" sz="1200" b="0" i="0" u="none" strike="noStrike" cap="none" normalizeH="0" dirty="0" smtClean="0">
                <a:ln>
                  <a:noFill/>
                </a:ln>
                <a:solidFill>
                  <a:srgbClr val="000000"/>
                </a:solidFill>
                <a:effectLst/>
                <a:latin typeface="Arial" charset="0"/>
                <a:ea typeface="ＭＳ Ｐゴシック" charset="0"/>
                <a:cs typeface="ＭＳ Ｐゴシック" charset="0"/>
              </a:rPr>
              <a:t>identité pivot, id FI/FC</a:t>
            </a:r>
            <a:endParaRPr kumimoji="0" lang="fr-FR" sz="12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30" name="Rectangle 29"/>
          <p:cNvSpPr/>
          <p:nvPr/>
        </p:nvSpPr>
        <p:spPr bwMode="auto">
          <a:xfrm>
            <a:off x="4139952" y="2780928"/>
            <a:ext cx="2376264" cy="28803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fr-FR" sz="1200" b="0" i="1" u="none" strike="noStrike" cap="none" normalizeH="0" baseline="0" dirty="0" smtClean="0">
                <a:ln>
                  <a:noFill/>
                </a:ln>
                <a:solidFill>
                  <a:srgbClr val="FF0000"/>
                </a:solidFill>
                <a:effectLst/>
                <a:latin typeface="Arial" charset="0"/>
                <a:ea typeface="ＭＳ Ｐゴシック" charset="0"/>
                <a:cs typeface="ＭＳ Ｐゴシック" charset="0"/>
              </a:rPr>
              <a:t>Code retour RNIPP</a:t>
            </a:r>
            <a:endParaRPr kumimoji="0" lang="fr-FR" sz="1200" b="0" i="1" u="none" strike="noStrike" cap="none" normalizeH="0" baseline="0" dirty="0">
              <a:ln>
                <a:noFill/>
              </a:ln>
              <a:solidFill>
                <a:srgbClr val="FF0000"/>
              </a:solidFill>
              <a:effectLst/>
              <a:latin typeface="Arial" charset="0"/>
              <a:ea typeface="ＭＳ Ｐゴシック" charset="0"/>
              <a:cs typeface="ＭＳ Ｐゴシック" charset="0"/>
            </a:endParaRPr>
          </a:p>
        </p:txBody>
      </p:sp>
      <p:sp>
        <p:nvSpPr>
          <p:cNvPr id="32" name="Rectangle 31"/>
          <p:cNvSpPr/>
          <p:nvPr/>
        </p:nvSpPr>
        <p:spPr bwMode="auto">
          <a:xfrm>
            <a:off x="5420791" y="3292227"/>
            <a:ext cx="1095424" cy="28803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1200" b="0" i="1" u="none" strike="noStrike" cap="none" normalizeH="0" baseline="0" dirty="0" smtClean="0">
                <a:ln>
                  <a:noFill/>
                </a:ln>
                <a:solidFill>
                  <a:srgbClr val="FF0000"/>
                </a:solidFill>
                <a:effectLst/>
                <a:latin typeface="Arial" charset="0"/>
                <a:ea typeface="ＭＳ Ｐゴシック" charset="0"/>
                <a:cs typeface="ＭＳ Ｐゴシック" charset="0"/>
              </a:rPr>
              <a:t>Identité pivot</a:t>
            </a:r>
            <a:endParaRPr kumimoji="0" lang="fr-FR" sz="1200" b="0" i="1" u="none" strike="noStrike" cap="none" normalizeH="0" baseline="0" dirty="0">
              <a:ln>
                <a:noFill/>
              </a:ln>
              <a:solidFill>
                <a:srgbClr val="FF0000"/>
              </a:solidFill>
              <a:effectLst/>
              <a:latin typeface="Arial" charset="0"/>
              <a:ea typeface="ＭＳ Ｐゴシック" charset="0"/>
              <a:cs typeface="ＭＳ Ｐゴシック" charset="0"/>
            </a:endParaRPr>
          </a:p>
        </p:txBody>
      </p:sp>
      <p:sp>
        <p:nvSpPr>
          <p:cNvPr id="33" name="Rectangle 32"/>
          <p:cNvSpPr/>
          <p:nvPr/>
        </p:nvSpPr>
        <p:spPr bwMode="auto">
          <a:xfrm>
            <a:off x="5364088" y="4077072"/>
            <a:ext cx="1267172" cy="28803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1200" b="0" i="1" u="none" strike="noStrike" cap="none" normalizeH="0" baseline="0" dirty="0" smtClean="0">
                <a:ln>
                  <a:noFill/>
                </a:ln>
                <a:solidFill>
                  <a:srgbClr val="FF0000"/>
                </a:solidFill>
                <a:effectLst/>
                <a:latin typeface="Arial" charset="0"/>
                <a:ea typeface="ＭＳ Ｐゴシック" charset="0"/>
                <a:cs typeface="ＭＳ Ｐゴシック" charset="0"/>
              </a:rPr>
              <a:t>Code retour identité INSEE</a:t>
            </a:r>
            <a:endParaRPr kumimoji="0" lang="fr-FR" sz="1200" b="0" i="1" u="none" strike="noStrike" cap="none" normalizeH="0" baseline="0" dirty="0">
              <a:ln>
                <a:noFill/>
              </a:ln>
              <a:solidFill>
                <a:srgbClr val="FF0000"/>
              </a:solidFill>
              <a:effectLst/>
              <a:latin typeface="Arial" charset="0"/>
              <a:ea typeface="ＭＳ Ｐゴシック" charset="0"/>
              <a:cs typeface="ＭＳ Ｐゴシック" charset="0"/>
            </a:endParaRPr>
          </a:p>
        </p:txBody>
      </p:sp>
      <p:sp>
        <p:nvSpPr>
          <p:cNvPr id="34" name="Rectangle 33"/>
          <p:cNvSpPr/>
          <p:nvPr/>
        </p:nvSpPr>
        <p:spPr bwMode="auto">
          <a:xfrm>
            <a:off x="6156176" y="332656"/>
            <a:ext cx="2736304" cy="1008112"/>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fr-FR" sz="1600" b="0" i="0" u="sng" strike="noStrike" cap="none" normalizeH="0" baseline="0" dirty="0" smtClean="0">
                <a:ln>
                  <a:noFill/>
                </a:ln>
                <a:solidFill>
                  <a:srgbClr val="000000"/>
                </a:solidFill>
                <a:effectLst/>
                <a:latin typeface="Arial" charset="0"/>
                <a:ea typeface="ＭＳ Ｐゴシック" charset="0"/>
                <a:cs typeface="ＭＳ Ｐゴシック" charset="0"/>
              </a:rPr>
              <a:t>Légende</a:t>
            </a:r>
          </a:p>
          <a:p>
            <a:pPr marL="0" marR="0" indent="0" algn="l" defTabSz="914400" rtl="0" eaLnBrk="0" fontAlgn="base" latinLnBrk="0" hangingPunct="0">
              <a:lnSpc>
                <a:spcPct val="100000"/>
              </a:lnSpc>
              <a:spcBef>
                <a:spcPct val="0"/>
              </a:spcBef>
              <a:spcAft>
                <a:spcPct val="0"/>
              </a:spcAft>
              <a:buClrTx/>
              <a:buSzTx/>
              <a:buFontTx/>
              <a:buNone/>
              <a:tabLst/>
            </a:pPr>
            <a:r>
              <a:rPr kumimoji="0" lang="fr-FR" sz="1600" b="0" i="1" u="none" strike="noStrike" cap="none" normalizeH="0" baseline="0" dirty="0" smtClean="0">
                <a:ln>
                  <a:noFill/>
                </a:ln>
                <a:solidFill>
                  <a:srgbClr val="FF0000"/>
                </a:solidFill>
                <a:effectLst/>
                <a:latin typeface="Arial" charset="0"/>
                <a:ea typeface="ＭＳ Ｐゴシック" charset="0"/>
                <a:cs typeface="ＭＳ Ｐゴシック" charset="0"/>
              </a:rPr>
              <a:t>Italique</a:t>
            </a:r>
            <a:r>
              <a:rPr kumimoji="0" lang="fr-FR" sz="1600" b="0" i="0" u="none" strike="noStrike" cap="none" normalizeH="0" dirty="0" smtClean="0">
                <a:ln>
                  <a:noFill/>
                </a:ln>
                <a:solidFill>
                  <a:srgbClr val="FF0000"/>
                </a:solidFill>
                <a:effectLst/>
                <a:latin typeface="Arial" charset="0"/>
                <a:ea typeface="ＭＳ Ｐゴシック" charset="0"/>
                <a:cs typeface="ＭＳ Ｐゴシック" charset="0"/>
              </a:rPr>
              <a:t> </a:t>
            </a:r>
            <a:r>
              <a:rPr kumimoji="0" lang="fr-FR" sz="1600" b="0" i="0" u="none" strike="noStrike" cap="none" normalizeH="0" dirty="0" smtClean="0">
                <a:ln>
                  <a:noFill/>
                </a:ln>
                <a:solidFill>
                  <a:srgbClr val="0070C0"/>
                </a:solidFill>
                <a:effectLst/>
                <a:latin typeface="Arial" charset="0"/>
                <a:ea typeface="ＭＳ Ｐゴシック" charset="0"/>
                <a:cs typeface="ＭＳ Ｐゴシック" charset="0"/>
              </a:rPr>
              <a:t>: </a:t>
            </a:r>
            <a:r>
              <a:rPr kumimoji="0" lang="fr-FR" sz="1600" b="0" i="0" u="none" strike="noStrike" cap="none" normalizeH="0" dirty="0" smtClean="0">
                <a:ln>
                  <a:noFill/>
                </a:ln>
                <a:effectLst/>
                <a:latin typeface="Arial" charset="0"/>
                <a:ea typeface="ＭＳ Ｐゴシック" charset="0"/>
                <a:cs typeface="ＭＳ Ｐゴシック" charset="0"/>
              </a:rPr>
              <a:t>ce qui n’est pas implémenté au 04/12/2014</a:t>
            </a:r>
            <a:endParaRPr kumimoji="0" lang="fr-FR" sz="1600" b="0" i="0" u="none" strike="noStrike" cap="none" normalizeH="0" baseline="0" dirty="0">
              <a:ln>
                <a:noFill/>
              </a:ln>
              <a:effectLst/>
              <a:latin typeface="Arial" charset="0"/>
              <a:ea typeface="ＭＳ Ｐゴシック" charset="0"/>
              <a:cs typeface="ＭＳ Ｐゴシック" charset="0"/>
            </a:endParaRPr>
          </a:p>
        </p:txBody>
      </p:sp>
    </p:spTree>
    <p:extLst>
      <p:ext uri="{BB962C8B-B14F-4D97-AF65-F5344CB8AC3E}">
        <p14:creationId xmlns:p14="http://schemas.microsoft.com/office/powerpoint/2010/main" val="5870504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Données demandées à l’usager pour se connecter via FC</a:t>
            </a:r>
            <a:endParaRPr lang="fr-FR" dirty="0"/>
          </a:p>
        </p:txBody>
      </p:sp>
      <p:pic>
        <p:nvPicPr>
          <p:cNvPr id="1026" name="Picture 2" descr="C:\Users\eheijligers-adc\AppData\Local\Microsoft\Windows\Temporary Internet Files\Content.IE5\FQGC9UW4\MC900436992[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925" y="3335511"/>
            <a:ext cx="1930400" cy="1317625"/>
          </a:xfrm>
          <a:prstGeom prst="rect">
            <a:avLst/>
          </a:prstGeom>
          <a:noFill/>
          <a:extLst>
            <a:ext uri="{909E8E84-426E-40DD-AFC4-6F175D3DCCD1}">
              <a14:hiddenFill xmlns:a14="http://schemas.microsoft.com/office/drawing/2010/main">
                <a:solidFill>
                  <a:srgbClr val="FFFFFF"/>
                </a:solidFill>
              </a14:hiddenFill>
            </a:ext>
          </a:extLst>
        </p:spPr>
      </p:pic>
      <p:cxnSp>
        <p:nvCxnSpPr>
          <p:cNvPr id="5" name="Connecteur droit avec flèche 4"/>
          <p:cNvCxnSpPr/>
          <p:nvPr/>
        </p:nvCxnSpPr>
        <p:spPr bwMode="auto">
          <a:xfrm flipH="1">
            <a:off x="2235089" y="1700808"/>
            <a:ext cx="2696951" cy="1435805"/>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 name="Connecteur droit avec flèche 7"/>
          <p:cNvCxnSpPr/>
          <p:nvPr/>
        </p:nvCxnSpPr>
        <p:spPr bwMode="auto">
          <a:xfrm flipH="1" flipV="1">
            <a:off x="2432918" y="4660329"/>
            <a:ext cx="2487504" cy="1220589"/>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 name="Connecteur droit avec flèche 8"/>
          <p:cNvCxnSpPr/>
          <p:nvPr/>
        </p:nvCxnSpPr>
        <p:spPr bwMode="auto">
          <a:xfrm flipH="1">
            <a:off x="2432918" y="4221088"/>
            <a:ext cx="2499122" cy="0"/>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2" name="Connecteur droit avec flèche 11"/>
          <p:cNvCxnSpPr/>
          <p:nvPr/>
        </p:nvCxnSpPr>
        <p:spPr bwMode="auto">
          <a:xfrm flipV="1">
            <a:off x="2432918" y="1988841"/>
            <a:ext cx="2499122" cy="1346670"/>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5" name="Connecteur droit avec flèche 14"/>
          <p:cNvCxnSpPr/>
          <p:nvPr/>
        </p:nvCxnSpPr>
        <p:spPr bwMode="auto">
          <a:xfrm>
            <a:off x="2277567" y="4869160"/>
            <a:ext cx="2588939" cy="1341226"/>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6" name="Connecteur droit avec flèche 15"/>
          <p:cNvCxnSpPr/>
          <p:nvPr/>
        </p:nvCxnSpPr>
        <p:spPr bwMode="auto">
          <a:xfrm>
            <a:off x="2483768" y="3994323"/>
            <a:ext cx="2448272" cy="3597"/>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Rectangle à coins arrondis 19"/>
          <p:cNvSpPr/>
          <p:nvPr/>
        </p:nvSpPr>
        <p:spPr bwMode="auto">
          <a:xfrm>
            <a:off x="5091286" y="1412776"/>
            <a:ext cx="1584176" cy="1324818"/>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000000"/>
                </a:solidFill>
                <a:effectLst/>
                <a:latin typeface="Arial" charset="0"/>
                <a:ea typeface="ＭＳ Ｐゴシック" charset="0"/>
                <a:cs typeface="ＭＳ Ｐゴシック" charset="0"/>
              </a:rPr>
              <a:t>FI</a:t>
            </a:r>
            <a:endParaRPr kumimoji="0" lang="fr-FR" sz="2400" b="1"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22" name="Rectangle à coins arrondis 21"/>
          <p:cNvSpPr/>
          <p:nvPr/>
        </p:nvSpPr>
        <p:spPr bwMode="auto">
          <a:xfrm>
            <a:off x="5084440" y="3335511"/>
            <a:ext cx="1584176" cy="1324818"/>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000000"/>
                </a:solidFill>
                <a:effectLst/>
                <a:latin typeface="Arial" charset="0"/>
                <a:ea typeface="ＭＳ Ｐゴシック" charset="0"/>
                <a:cs typeface="ＭＳ Ｐゴシック" charset="0"/>
              </a:rPr>
              <a:t>FC</a:t>
            </a:r>
            <a:endParaRPr kumimoji="0" lang="fr-FR" sz="2400" b="1"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23" name="Rectangle à coins arrondis 22"/>
          <p:cNvSpPr/>
          <p:nvPr/>
        </p:nvSpPr>
        <p:spPr bwMode="auto">
          <a:xfrm>
            <a:off x="5084440" y="5187937"/>
            <a:ext cx="1584176" cy="1324818"/>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000000"/>
                </a:solidFill>
                <a:effectLst/>
                <a:latin typeface="Arial" charset="0"/>
                <a:ea typeface="ＭＳ Ｐゴシック" charset="0"/>
                <a:cs typeface="ＭＳ Ｐゴシック" charset="0"/>
              </a:rPr>
              <a:t>FS</a:t>
            </a:r>
            <a:endParaRPr kumimoji="0" lang="fr-FR" sz="2400" b="1"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31" name="ZoneTexte 30"/>
          <p:cNvSpPr txBox="1"/>
          <p:nvPr/>
        </p:nvSpPr>
        <p:spPr>
          <a:xfrm>
            <a:off x="3059832" y="2636912"/>
            <a:ext cx="1975259" cy="830997"/>
          </a:xfrm>
          <a:prstGeom prst="rect">
            <a:avLst/>
          </a:prstGeom>
          <a:noFill/>
        </p:spPr>
        <p:txBody>
          <a:bodyPr wrap="square" rtlCol="0">
            <a:spAutoFit/>
          </a:bodyPr>
          <a:lstStyle/>
          <a:p>
            <a:pPr algn="ctr"/>
            <a:r>
              <a:rPr lang="fr-FR" sz="1600" dirty="0" smtClean="0"/>
              <a:t>Données d’authentification du FI</a:t>
            </a:r>
            <a:endParaRPr lang="fr-FR" sz="1600" dirty="0"/>
          </a:p>
        </p:txBody>
      </p:sp>
      <p:sp>
        <p:nvSpPr>
          <p:cNvPr id="1027" name="ZoneTexte 1026"/>
          <p:cNvSpPr txBox="1"/>
          <p:nvPr/>
        </p:nvSpPr>
        <p:spPr>
          <a:xfrm>
            <a:off x="2843808" y="3645024"/>
            <a:ext cx="1656184" cy="369332"/>
          </a:xfrm>
          <a:prstGeom prst="rect">
            <a:avLst/>
          </a:prstGeom>
          <a:noFill/>
        </p:spPr>
        <p:txBody>
          <a:bodyPr wrap="square" rtlCol="0">
            <a:spAutoFit/>
          </a:bodyPr>
          <a:lstStyle/>
          <a:p>
            <a:r>
              <a:rPr lang="fr-FR" sz="1800" dirty="0" smtClean="0"/>
              <a:t>Choix du FI</a:t>
            </a:r>
            <a:endParaRPr lang="fr-FR" sz="1800" dirty="0"/>
          </a:p>
        </p:txBody>
      </p:sp>
      <p:sp>
        <p:nvSpPr>
          <p:cNvPr id="1028" name="ZoneTexte 1027"/>
          <p:cNvSpPr txBox="1"/>
          <p:nvPr/>
        </p:nvSpPr>
        <p:spPr>
          <a:xfrm>
            <a:off x="2591780" y="4221088"/>
            <a:ext cx="2232248" cy="369332"/>
          </a:xfrm>
          <a:prstGeom prst="rect">
            <a:avLst/>
          </a:prstGeom>
          <a:noFill/>
        </p:spPr>
        <p:txBody>
          <a:bodyPr wrap="square" rtlCol="0">
            <a:spAutoFit/>
          </a:bodyPr>
          <a:lstStyle/>
          <a:p>
            <a:r>
              <a:rPr lang="fr-FR" sz="1800" dirty="0" smtClean="0"/>
              <a:t>Liste des FI ciblés</a:t>
            </a:r>
            <a:endParaRPr lang="fr-FR" sz="1800" dirty="0"/>
          </a:p>
        </p:txBody>
      </p:sp>
      <p:sp>
        <p:nvSpPr>
          <p:cNvPr id="1032" name="ZoneTexte 1031"/>
          <p:cNvSpPr txBox="1"/>
          <p:nvPr/>
        </p:nvSpPr>
        <p:spPr>
          <a:xfrm>
            <a:off x="1835696" y="5187937"/>
            <a:ext cx="1872208" cy="1569660"/>
          </a:xfrm>
          <a:prstGeom prst="rect">
            <a:avLst/>
          </a:prstGeom>
          <a:noFill/>
        </p:spPr>
        <p:txBody>
          <a:bodyPr wrap="square" rtlCol="0">
            <a:spAutoFit/>
          </a:bodyPr>
          <a:lstStyle/>
          <a:p>
            <a:r>
              <a:rPr lang="fr-FR" sz="1600" dirty="0" smtClean="0"/>
              <a:t>Données complémentaires d’identification (ou données d’authentification du FS)</a:t>
            </a:r>
            <a:endParaRPr lang="fr-FR" sz="1600" dirty="0"/>
          </a:p>
        </p:txBody>
      </p:sp>
      <p:sp>
        <p:nvSpPr>
          <p:cNvPr id="17" name="Ellipse 16"/>
          <p:cNvSpPr/>
          <p:nvPr/>
        </p:nvSpPr>
        <p:spPr bwMode="auto">
          <a:xfrm>
            <a:off x="3563888" y="4001226"/>
            <a:ext cx="350651" cy="291870"/>
          </a:xfrm>
          <a:prstGeom prst="ellipse">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rgbClr val="000000"/>
                </a:solidFill>
                <a:effectLst/>
                <a:latin typeface="Arial" charset="0"/>
                <a:ea typeface="ＭＳ Ｐゴシック" charset="0"/>
                <a:cs typeface="ＭＳ Ｐゴシック" charset="0"/>
              </a:rPr>
              <a:t>1</a:t>
            </a:r>
            <a:endParaRPr kumimoji="0" lang="fr-FR" sz="18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18" name="Ellipse 17"/>
          <p:cNvSpPr/>
          <p:nvPr/>
        </p:nvSpPr>
        <p:spPr bwMode="auto">
          <a:xfrm>
            <a:off x="3491880" y="2348880"/>
            <a:ext cx="350651" cy="291870"/>
          </a:xfrm>
          <a:prstGeom prst="ellipse">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rgbClr val="000000"/>
                </a:solidFill>
                <a:effectLst/>
                <a:latin typeface="Arial" charset="0"/>
                <a:ea typeface="ＭＳ Ｐゴシック" charset="0"/>
                <a:cs typeface="ＭＳ Ｐゴシック" charset="0"/>
              </a:rPr>
              <a:t>2</a:t>
            </a:r>
            <a:endParaRPr kumimoji="0" lang="fr-FR" sz="18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19" name="Ellipse 18"/>
          <p:cNvSpPr/>
          <p:nvPr/>
        </p:nvSpPr>
        <p:spPr bwMode="auto">
          <a:xfrm>
            <a:off x="3491879" y="5369378"/>
            <a:ext cx="350651" cy="291870"/>
          </a:xfrm>
          <a:prstGeom prst="ellipse">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rgbClr val="000000"/>
                </a:solidFill>
                <a:effectLst/>
                <a:latin typeface="Arial" charset="0"/>
                <a:ea typeface="ＭＳ Ｐゴシック" charset="0"/>
                <a:cs typeface="ＭＳ Ｐゴシック" charset="0"/>
              </a:rPr>
              <a:t>3</a:t>
            </a:r>
            <a:endParaRPr kumimoji="0" lang="fr-FR" sz="18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Tree>
    <p:extLst>
      <p:ext uri="{BB962C8B-B14F-4D97-AF65-F5344CB8AC3E}">
        <p14:creationId xmlns:p14="http://schemas.microsoft.com/office/powerpoint/2010/main" val="714394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Interactions FS-FC-FD après connexion via FC</a:t>
            </a:r>
            <a:endParaRPr lang="fr-FR" dirty="0"/>
          </a:p>
        </p:txBody>
      </p:sp>
      <p:grpSp>
        <p:nvGrpSpPr>
          <p:cNvPr id="11" name="Groupe 10"/>
          <p:cNvGrpSpPr/>
          <p:nvPr/>
        </p:nvGrpSpPr>
        <p:grpSpPr>
          <a:xfrm>
            <a:off x="5508104" y="1527101"/>
            <a:ext cx="2880320" cy="1872208"/>
            <a:chOff x="2267744" y="1484784"/>
            <a:chExt cx="2880320" cy="1872208"/>
          </a:xfrm>
        </p:grpSpPr>
        <p:sp>
          <p:nvSpPr>
            <p:cNvPr id="8" name="Rectangle à coins arrondis 7"/>
            <p:cNvSpPr/>
            <p:nvPr/>
          </p:nvSpPr>
          <p:spPr bwMode="auto">
            <a:xfrm>
              <a:off x="2267744" y="1484784"/>
              <a:ext cx="2880320" cy="1872208"/>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rgbClr val="000000"/>
                  </a:solidFill>
                  <a:effectLst/>
                  <a:latin typeface="Arial" charset="0"/>
                  <a:ea typeface="ＭＳ Ｐゴシック" charset="0"/>
                  <a:cs typeface="ＭＳ Ｐゴシック" charset="0"/>
                </a:rPr>
                <a:t>FC</a:t>
              </a:r>
            </a:p>
            <a:p>
              <a:pPr marL="0" marR="0" indent="0"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cxnSp>
          <p:nvCxnSpPr>
            <p:cNvPr id="10" name="Connecteur droit 9"/>
            <p:cNvCxnSpPr/>
            <p:nvPr/>
          </p:nvCxnSpPr>
          <p:spPr bwMode="auto">
            <a:xfrm>
              <a:off x="2267744" y="1988840"/>
              <a:ext cx="288032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grpSp>
        <p:nvGrpSpPr>
          <p:cNvPr id="12" name="Groupe 11"/>
          <p:cNvGrpSpPr/>
          <p:nvPr/>
        </p:nvGrpSpPr>
        <p:grpSpPr>
          <a:xfrm>
            <a:off x="467544" y="4263405"/>
            <a:ext cx="2880320" cy="1872208"/>
            <a:chOff x="2267744" y="1484784"/>
            <a:chExt cx="2880320" cy="1872208"/>
          </a:xfrm>
        </p:grpSpPr>
        <p:sp>
          <p:nvSpPr>
            <p:cNvPr id="13" name="Rectangle à coins arrondis 12"/>
            <p:cNvSpPr/>
            <p:nvPr/>
          </p:nvSpPr>
          <p:spPr bwMode="auto">
            <a:xfrm>
              <a:off x="2267744" y="1484784"/>
              <a:ext cx="2880320" cy="1872208"/>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rgbClr val="000000"/>
                  </a:solidFill>
                  <a:effectLst/>
                  <a:latin typeface="Arial" charset="0"/>
                  <a:ea typeface="ＭＳ Ｐゴシック" charset="0"/>
                  <a:cs typeface="ＭＳ Ｐゴシック" charset="0"/>
                </a:rPr>
                <a:t>FS</a:t>
              </a:r>
            </a:p>
            <a:p>
              <a:pPr marL="0" marR="0" indent="0"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cxnSp>
          <p:nvCxnSpPr>
            <p:cNvPr id="14" name="Connecteur droit 13"/>
            <p:cNvCxnSpPr/>
            <p:nvPr/>
          </p:nvCxnSpPr>
          <p:spPr bwMode="auto">
            <a:xfrm>
              <a:off x="2267744" y="1988840"/>
              <a:ext cx="288032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grpSp>
        <p:nvGrpSpPr>
          <p:cNvPr id="15" name="Groupe 14"/>
          <p:cNvGrpSpPr/>
          <p:nvPr/>
        </p:nvGrpSpPr>
        <p:grpSpPr>
          <a:xfrm>
            <a:off x="5724128" y="4293096"/>
            <a:ext cx="2880320" cy="1872208"/>
            <a:chOff x="2267744" y="1484784"/>
            <a:chExt cx="2880320" cy="1872208"/>
          </a:xfrm>
        </p:grpSpPr>
        <p:sp>
          <p:nvSpPr>
            <p:cNvPr id="16" name="Rectangle à coins arrondis 15"/>
            <p:cNvSpPr/>
            <p:nvPr/>
          </p:nvSpPr>
          <p:spPr bwMode="auto">
            <a:xfrm>
              <a:off x="2267744" y="1484784"/>
              <a:ext cx="2880320" cy="1872208"/>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rgbClr val="000000"/>
                  </a:solidFill>
                  <a:effectLst/>
                  <a:latin typeface="Arial" charset="0"/>
                  <a:ea typeface="ＭＳ Ｐゴシック" charset="0"/>
                  <a:cs typeface="ＭＳ Ｐゴシック" charset="0"/>
                </a:rPr>
                <a:t>FD</a:t>
              </a:r>
            </a:p>
            <a:p>
              <a:pPr marL="0" marR="0" indent="0"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cxnSp>
          <p:nvCxnSpPr>
            <p:cNvPr id="17" name="Connecteur droit 16"/>
            <p:cNvCxnSpPr/>
            <p:nvPr/>
          </p:nvCxnSpPr>
          <p:spPr bwMode="auto">
            <a:xfrm>
              <a:off x="2267744" y="1988840"/>
              <a:ext cx="288032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cxnSp>
        <p:nvCxnSpPr>
          <p:cNvPr id="19" name="Connecteur droit avec flèche 18"/>
          <p:cNvCxnSpPr/>
          <p:nvPr/>
        </p:nvCxnSpPr>
        <p:spPr bwMode="auto">
          <a:xfrm flipV="1">
            <a:off x="2771800" y="2852936"/>
            <a:ext cx="2736304" cy="1410469"/>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1" name="Connecteur droit avec flèche 20"/>
          <p:cNvCxnSpPr/>
          <p:nvPr/>
        </p:nvCxnSpPr>
        <p:spPr bwMode="auto">
          <a:xfrm flipH="1">
            <a:off x="3059832" y="3100607"/>
            <a:ext cx="2448272" cy="1162798"/>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2" name="Connecteur droit avec flèche 21"/>
          <p:cNvCxnSpPr>
            <a:endCxn id="16" idx="1"/>
          </p:cNvCxnSpPr>
          <p:nvPr/>
        </p:nvCxnSpPr>
        <p:spPr bwMode="auto">
          <a:xfrm>
            <a:off x="3347864" y="5199510"/>
            <a:ext cx="2376264" cy="29690"/>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 name="Connecteur droit avec flèche 23"/>
          <p:cNvCxnSpPr/>
          <p:nvPr/>
        </p:nvCxnSpPr>
        <p:spPr bwMode="auto">
          <a:xfrm flipH="1">
            <a:off x="3347864" y="5642248"/>
            <a:ext cx="2376264" cy="0"/>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6" name="Connecteur droit avec flèche 25"/>
          <p:cNvCxnSpPr/>
          <p:nvPr/>
        </p:nvCxnSpPr>
        <p:spPr bwMode="auto">
          <a:xfrm>
            <a:off x="7308304" y="3429000"/>
            <a:ext cx="0" cy="834405"/>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9" name="Connecteur droit avec flèche 28"/>
          <p:cNvCxnSpPr>
            <a:endCxn id="8" idx="2"/>
          </p:cNvCxnSpPr>
          <p:nvPr/>
        </p:nvCxnSpPr>
        <p:spPr bwMode="auto">
          <a:xfrm flipV="1">
            <a:off x="6948264" y="3399309"/>
            <a:ext cx="0" cy="864097"/>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2" name="ZoneTexte 31"/>
          <p:cNvSpPr txBox="1"/>
          <p:nvPr/>
        </p:nvSpPr>
        <p:spPr>
          <a:xfrm>
            <a:off x="3419872" y="4610554"/>
            <a:ext cx="2160240" cy="584775"/>
          </a:xfrm>
          <a:prstGeom prst="rect">
            <a:avLst/>
          </a:prstGeom>
          <a:noFill/>
        </p:spPr>
        <p:txBody>
          <a:bodyPr wrap="square" rtlCol="0">
            <a:spAutoFit/>
          </a:bodyPr>
          <a:lstStyle/>
          <a:p>
            <a:pPr algn="ctr"/>
            <a:r>
              <a:rPr lang="fr-FR" sz="1600" dirty="0" err="1" smtClean="0"/>
              <a:t>Token</a:t>
            </a:r>
            <a:r>
              <a:rPr lang="fr-FR" sz="1600" dirty="0" smtClean="0"/>
              <a:t> d’autorisation,</a:t>
            </a:r>
          </a:p>
          <a:p>
            <a:pPr algn="ctr"/>
            <a:r>
              <a:rPr lang="fr-FR" sz="1600" dirty="0" smtClean="0"/>
              <a:t>données métier</a:t>
            </a:r>
            <a:endParaRPr lang="fr-FR" sz="1600" dirty="0"/>
          </a:p>
        </p:txBody>
      </p:sp>
      <p:pic>
        <p:nvPicPr>
          <p:cNvPr id="33" name="Picture 2" descr="C:\Users\eheijligers-adc\AppData\Local\Microsoft\Windows\Temporary Internet Files\Content.IE5\FQGC9UW4\MC900436992[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1400" y="1762075"/>
            <a:ext cx="1930400" cy="1317625"/>
          </a:xfrm>
          <a:prstGeom prst="rect">
            <a:avLst/>
          </a:prstGeom>
          <a:noFill/>
          <a:extLst>
            <a:ext uri="{909E8E84-426E-40DD-AFC4-6F175D3DCCD1}">
              <a14:hiddenFill xmlns:a14="http://schemas.microsoft.com/office/drawing/2010/main">
                <a:solidFill>
                  <a:srgbClr val="FFFFFF"/>
                </a:solidFill>
              </a14:hiddenFill>
            </a:ext>
          </a:extLst>
        </p:spPr>
      </p:pic>
      <p:cxnSp>
        <p:nvCxnSpPr>
          <p:cNvPr id="40" name="Connecteur droit avec flèche 39"/>
          <p:cNvCxnSpPr>
            <a:stCxn id="33" idx="2"/>
          </p:cNvCxnSpPr>
          <p:nvPr/>
        </p:nvCxnSpPr>
        <p:spPr bwMode="auto">
          <a:xfrm>
            <a:off x="1806600" y="3079700"/>
            <a:ext cx="0" cy="1183705"/>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1" name="ZoneTexte 40"/>
          <p:cNvSpPr txBox="1"/>
          <p:nvPr/>
        </p:nvSpPr>
        <p:spPr>
          <a:xfrm>
            <a:off x="258428" y="3379164"/>
            <a:ext cx="1548172" cy="338554"/>
          </a:xfrm>
          <a:prstGeom prst="rect">
            <a:avLst/>
          </a:prstGeom>
          <a:noFill/>
        </p:spPr>
        <p:txBody>
          <a:bodyPr wrap="square" rtlCol="0">
            <a:spAutoFit/>
          </a:bodyPr>
          <a:lstStyle/>
          <a:p>
            <a:pPr algn="r"/>
            <a:r>
              <a:rPr lang="fr-FR" sz="1600" dirty="0" smtClean="0"/>
              <a:t>Démarche</a:t>
            </a:r>
            <a:endParaRPr lang="fr-FR" sz="1600" dirty="0"/>
          </a:p>
        </p:txBody>
      </p:sp>
      <p:cxnSp>
        <p:nvCxnSpPr>
          <p:cNvPr id="42" name="Connecteur droit avec flèche 41"/>
          <p:cNvCxnSpPr/>
          <p:nvPr/>
        </p:nvCxnSpPr>
        <p:spPr bwMode="auto">
          <a:xfrm flipV="1">
            <a:off x="2123728" y="3100607"/>
            <a:ext cx="0" cy="1162799"/>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6" name="Connecteur droit avec flèche 45"/>
          <p:cNvCxnSpPr>
            <a:endCxn id="8" idx="1"/>
          </p:cNvCxnSpPr>
          <p:nvPr/>
        </p:nvCxnSpPr>
        <p:spPr bwMode="auto">
          <a:xfrm>
            <a:off x="2782466" y="2463205"/>
            <a:ext cx="2725638" cy="0"/>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8" name="Connecteur droit avec flèche 47"/>
          <p:cNvCxnSpPr/>
          <p:nvPr/>
        </p:nvCxnSpPr>
        <p:spPr bwMode="auto">
          <a:xfrm flipH="1">
            <a:off x="2782466" y="2204864"/>
            <a:ext cx="2725638" cy="0"/>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0" name="ZoneTexte 49"/>
          <p:cNvSpPr txBox="1"/>
          <p:nvPr/>
        </p:nvSpPr>
        <p:spPr>
          <a:xfrm>
            <a:off x="3347864" y="2420887"/>
            <a:ext cx="1548172" cy="338554"/>
          </a:xfrm>
          <a:prstGeom prst="rect">
            <a:avLst/>
          </a:prstGeom>
          <a:noFill/>
        </p:spPr>
        <p:txBody>
          <a:bodyPr wrap="square" rtlCol="0">
            <a:spAutoFit/>
          </a:bodyPr>
          <a:lstStyle/>
          <a:p>
            <a:r>
              <a:rPr lang="fr-FR" sz="1600" dirty="0" smtClean="0"/>
              <a:t>Autorisation(s)</a:t>
            </a:r>
            <a:endParaRPr lang="fr-FR" sz="1600" dirty="0"/>
          </a:p>
        </p:txBody>
      </p:sp>
      <p:sp>
        <p:nvSpPr>
          <p:cNvPr id="51" name="ZoneTexte 50"/>
          <p:cNvSpPr txBox="1"/>
          <p:nvPr/>
        </p:nvSpPr>
        <p:spPr>
          <a:xfrm>
            <a:off x="4139952" y="3636313"/>
            <a:ext cx="1548172" cy="523220"/>
          </a:xfrm>
          <a:prstGeom prst="rect">
            <a:avLst/>
          </a:prstGeom>
          <a:noFill/>
        </p:spPr>
        <p:txBody>
          <a:bodyPr wrap="square" rtlCol="0">
            <a:spAutoFit/>
          </a:bodyPr>
          <a:lstStyle/>
          <a:p>
            <a:r>
              <a:rPr lang="fr-FR" sz="1400" dirty="0" err="1" smtClean="0"/>
              <a:t>Token</a:t>
            </a:r>
            <a:r>
              <a:rPr lang="fr-FR" sz="1400" dirty="0" smtClean="0"/>
              <a:t>(s) d’autorisation(s)</a:t>
            </a:r>
            <a:endParaRPr lang="fr-FR" sz="1400" dirty="0"/>
          </a:p>
        </p:txBody>
      </p:sp>
      <p:sp>
        <p:nvSpPr>
          <p:cNvPr id="52" name="ZoneTexte 51"/>
          <p:cNvSpPr txBox="1"/>
          <p:nvPr/>
        </p:nvSpPr>
        <p:spPr>
          <a:xfrm>
            <a:off x="5472100" y="3538969"/>
            <a:ext cx="1548172" cy="584775"/>
          </a:xfrm>
          <a:prstGeom prst="rect">
            <a:avLst/>
          </a:prstGeom>
          <a:noFill/>
        </p:spPr>
        <p:txBody>
          <a:bodyPr wrap="square" rtlCol="0">
            <a:spAutoFit/>
          </a:bodyPr>
          <a:lstStyle/>
          <a:p>
            <a:pPr algn="r"/>
            <a:r>
              <a:rPr lang="fr-FR" sz="1600" dirty="0" err="1" smtClean="0"/>
              <a:t>Token</a:t>
            </a:r>
            <a:r>
              <a:rPr lang="fr-FR" sz="1600" dirty="0" smtClean="0"/>
              <a:t> d’autorisation</a:t>
            </a:r>
            <a:endParaRPr lang="fr-FR" sz="1600" dirty="0"/>
          </a:p>
        </p:txBody>
      </p:sp>
      <p:sp>
        <p:nvSpPr>
          <p:cNvPr id="53" name="ZoneTexte 52"/>
          <p:cNvSpPr txBox="1"/>
          <p:nvPr/>
        </p:nvSpPr>
        <p:spPr>
          <a:xfrm>
            <a:off x="7380312" y="3462099"/>
            <a:ext cx="1763688" cy="830997"/>
          </a:xfrm>
          <a:prstGeom prst="rect">
            <a:avLst/>
          </a:prstGeom>
          <a:noFill/>
        </p:spPr>
        <p:txBody>
          <a:bodyPr wrap="square" rtlCol="0">
            <a:spAutoFit/>
          </a:bodyPr>
          <a:lstStyle/>
          <a:p>
            <a:r>
              <a:rPr lang="fr-FR" sz="1600" dirty="0" smtClean="0"/>
              <a:t>Autorisation, identité pivot, niveau d’</a:t>
            </a:r>
            <a:r>
              <a:rPr lang="fr-FR" sz="1600" dirty="0" err="1" smtClean="0"/>
              <a:t>authent</a:t>
            </a:r>
            <a:r>
              <a:rPr lang="fr-FR" sz="1600" dirty="0" smtClean="0"/>
              <a:t>.</a:t>
            </a:r>
            <a:endParaRPr lang="fr-FR" sz="1600" dirty="0"/>
          </a:p>
        </p:txBody>
      </p:sp>
      <p:sp>
        <p:nvSpPr>
          <p:cNvPr id="55" name="ZoneTexte 54"/>
          <p:cNvSpPr txBox="1"/>
          <p:nvPr/>
        </p:nvSpPr>
        <p:spPr>
          <a:xfrm>
            <a:off x="3641812" y="5653310"/>
            <a:ext cx="1938300" cy="338554"/>
          </a:xfrm>
          <a:prstGeom prst="rect">
            <a:avLst/>
          </a:prstGeom>
          <a:noFill/>
        </p:spPr>
        <p:txBody>
          <a:bodyPr wrap="square" rtlCol="0">
            <a:spAutoFit/>
          </a:bodyPr>
          <a:lstStyle/>
          <a:p>
            <a:r>
              <a:rPr lang="fr-FR" sz="1600" dirty="0" smtClean="0"/>
              <a:t>Données résultat</a:t>
            </a:r>
            <a:endParaRPr lang="fr-FR" sz="1600" dirty="0"/>
          </a:p>
        </p:txBody>
      </p:sp>
      <p:grpSp>
        <p:nvGrpSpPr>
          <p:cNvPr id="57" name="Groupe 56"/>
          <p:cNvGrpSpPr/>
          <p:nvPr/>
        </p:nvGrpSpPr>
        <p:grpSpPr>
          <a:xfrm>
            <a:off x="5876528" y="4445496"/>
            <a:ext cx="2880320" cy="1872208"/>
            <a:chOff x="2267744" y="1484784"/>
            <a:chExt cx="2880320" cy="1872208"/>
          </a:xfrm>
        </p:grpSpPr>
        <p:sp>
          <p:nvSpPr>
            <p:cNvPr id="58" name="Rectangle à coins arrondis 57"/>
            <p:cNvSpPr/>
            <p:nvPr/>
          </p:nvSpPr>
          <p:spPr bwMode="auto">
            <a:xfrm>
              <a:off x="2267744" y="1484784"/>
              <a:ext cx="2880320" cy="1872208"/>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rgbClr val="000000"/>
                  </a:solidFill>
                  <a:effectLst/>
                  <a:latin typeface="Arial" charset="0"/>
                  <a:ea typeface="ＭＳ Ｐゴシック" charset="0"/>
                  <a:cs typeface="ＭＳ Ｐゴシック" charset="0"/>
                </a:rPr>
                <a:t>FD</a:t>
              </a:r>
            </a:p>
            <a:p>
              <a:pPr marL="0" marR="0" indent="0"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cxnSp>
          <p:nvCxnSpPr>
            <p:cNvPr id="59" name="Connecteur droit 58"/>
            <p:cNvCxnSpPr/>
            <p:nvPr/>
          </p:nvCxnSpPr>
          <p:spPr bwMode="auto">
            <a:xfrm>
              <a:off x="2267744" y="1988840"/>
              <a:ext cx="288032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sp>
        <p:nvSpPr>
          <p:cNvPr id="3" name="Ellipse 2"/>
          <p:cNvSpPr/>
          <p:nvPr/>
        </p:nvSpPr>
        <p:spPr bwMode="auto">
          <a:xfrm>
            <a:off x="1032514" y="3671552"/>
            <a:ext cx="443142" cy="435886"/>
          </a:xfrm>
          <a:prstGeom prst="ellipse">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rgbClr val="000000"/>
                </a:solidFill>
                <a:effectLst/>
                <a:latin typeface="Arial" charset="0"/>
                <a:ea typeface="ＭＳ Ｐゴシック" charset="0"/>
                <a:cs typeface="ＭＳ Ｐゴシック" charset="0"/>
              </a:rPr>
              <a:t>1</a:t>
            </a:r>
            <a:endParaRPr kumimoji="0" lang="fr-FR" sz="18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34" name="Ellipse 33"/>
          <p:cNvSpPr/>
          <p:nvPr/>
        </p:nvSpPr>
        <p:spPr bwMode="auto">
          <a:xfrm>
            <a:off x="4914038" y="3464063"/>
            <a:ext cx="443142" cy="435886"/>
          </a:xfrm>
          <a:prstGeom prst="ellipse">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fr-FR" sz="1800" dirty="0">
                <a:solidFill>
                  <a:srgbClr val="000000"/>
                </a:solidFill>
                <a:latin typeface="Arial" charset="0"/>
                <a:ea typeface="ＭＳ Ｐゴシック" charset="0"/>
                <a:cs typeface="ＭＳ Ｐゴシック" charset="0"/>
              </a:rPr>
              <a:t>3</a:t>
            </a:r>
            <a:endParaRPr kumimoji="0" lang="fr-FR" sz="18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35" name="Ellipse 34"/>
          <p:cNvSpPr/>
          <p:nvPr/>
        </p:nvSpPr>
        <p:spPr bwMode="auto">
          <a:xfrm>
            <a:off x="3702143" y="2759441"/>
            <a:ext cx="443142" cy="435886"/>
          </a:xfrm>
          <a:prstGeom prst="ellipse">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fr-FR" sz="1800" dirty="0">
                <a:solidFill>
                  <a:srgbClr val="000000"/>
                </a:solidFill>
                <a:latin typeface="Arial" charset="0"/>
                <a:ea typeface="ＭＳ Ｐゴシック" charset="0"/>
                <a:cs typeface="ＭＳ Ｐゴシック" charset="0"/>
              </a:rPr>
              <a:t>2</a:t>
            </a:r>
            <a:endParaRPr kumimoji="0" lang="fr-FR" sz="18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36" name="Ellipse 35"/>
          <p:cNvSpPr/>
          <p:nvPr/>
        </p:nvSpPr>
        <p:spPr bwMode="auto">
          <a:xfrm>
            <a:off x="4233128" y="4293096"/>
            <a:ext cx="443142" cy="435886"/>
          </a:xfrm>
          <a:prstGeom prst="ellipse">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rgbClr val="000000"/>
                </a:solidFill>
                <a:effectLst/>
                <a:latin typeface="Arial" charset="0"/>
                <a:ea typeface="ＭＳ Ｐゴシック" charset="0"/>
                <a:cs typeface="ＭＳ Ｐゴシック" charset="0"/>
              </a:rPr>
              <a:t>4</a:t>
            </a:r>
            <a:endParaRPr kumimoji="0" lang="fr-FR" sz="18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37" name="Ellipse 36"/>
          <p:cNvSpPr/>
          <p:nvPr/>
        </p:nvSpPr>
        <p:spPr bwMode="auto">
          <a:xfrm>
            <a:off x="5884193" y="3434050"/>
            <a:ext cx="443142" cy="435886"/>
          </a:xfrm>
          <a:prstGeom prst="ellipse">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rgbClr val="000000"/>
                </a:solidFill>
                <a:effectLst/>
                <a:latin typeface="Arial" charset="0"/>
                <a:ea typeface="ＭＳ Ｐゴシック" charset="0"/>
                <a:cs typeface="ＭＳ Ｐゴシック" charset="0"/>
              </a:rPr>
              <a:t>5</a:t>
            </a:r>
            <a:endParaRPr kumimoji="0" lang="fr-FR" sz="18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38" name="Ellipse 37"/>
          <p:cNvSpPr/>
          <p:nvPr/>
        </p:nvSpPr>
        <p:spPr bwMode="auto">
          <a:xfrm>
            <a:off x="8544083" y="3377266"/>
            <a:ext cx="443142" cy="435886"/>
          </a:xfrm>
          <a:prstGeom prst="ellipse">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rgbClr val="000000"/>
                </a:solidFill>
                <a:effectLst/>
                <a:latin typeface="Arial" charset="0"/>
                <a:ea typeface="ＭＳ Ｐゴシック" charset="0"/>
                <a:cs typeface="ＭＳ Ｐゴシック" charset="0"/>
              </a:rPr>
              <a:t>6</a:t>
            </a:r>
            <a:endParaRPr kumimoji="0" lang="fr-FR" sz="18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
        <p:nvSpPr>
          <p:cNvPr id="39" name="Ellipse 38"/>
          <p:cNvSpPr/>
          <p:nvPr/>
        </p:nvSpPr>
        <p:spPr bwMode="auto">
          <a:xfrm>
            <a:off x="4278421" y="5947361"/>
            <a:ext cx="443142" cy="435886"/>
          </a:xfrm>
          <a:prstGeom prst="ellipse">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rgbClr val="000000"/>
                </a:solidFill>
                <a:effectLst/>
                <a:latin typeface="Arial" charset="0"/>
                <a:ea typeface="ＭＳ Ｐゴシック" charset="0"/>
                <a:cs typeface="ＭＳ Ｐゴシック" charset="0"/>
              </a:rPr>
              <a:t>7</a:t>
            </a:r>
            <a:endParaRPr kumimoji="0" lang="fr-FR" sz="1800" b="0" i="0" u="none" strike="noStrike" cap="none" normalizeH="0" baseline="0" dirty="0">
              <a:ln>
                <a:noFill/>
              </a:ln>
              <a:solidFill>
                <a:srgbClr val="000000"/>
              </a:solidFill>
              <a:effectLst/>
              <a:latin typeface="Arial" charset="0"/>
              <a:ea typeface="ＭＳ Ｐゴシック" charset="0"/>
              <a:cs typeface="ＭＳ Ｐゴシック" charset="0"/>
            </a:endParaRPr>
          </a:p>
        </p:txBody>
      </p:sp>
    </p:spTree>
    <p:extLst>
      <p:ext uri="{BB962C8B-B14F-4D97-AF65-F5344CB8AC3E}">
        <p14:creationId xmlns:p14="http://schemas.microsoft.com/office/powerpoint/2010/main" val="988525120"/>
      </p:ext>
    </p:extLst>
  </p:cSld>
  <p:clrMapOvr>
    <a:masterClrMapping/>
  </p:clrMapOvr>
  <p:timing>
    <p:tnLst>
      <p:par>
        <p:cTn id="1" dur="indefinite" restart="never" nodeType="tmRoot"/>
      </p:par>
    </p:tnLst>
  </p:timing>
</p:sld>
</file>

<file path=ppt/theme/theme1.xml><?xml version="1.0" encoding="utf-8"?>
<a:theme xmlns:a="http://schemas.openxmlformats.org/drawingml/2006/main" name="Présentation DISIC">
  <a:themeElements>
    <a:clrScheme name="">
      <a:dk1>
        <a:srgbClr val="000000"/>
      </a:dk1>
      <a:lt1>
        <a:srgbClr val="FFFFFF"/>
      </a:lt1>
      <a:dk2>
        <a:srgbClr val="1D4896"/>
      </a:dk2>
      <a:lt2>
        <a:srgbClr val="808080"/>
      </a:lt2>
      <a:accent1>
        <a:srgbClr val="D6D6D0"/>
      </a:accent1>
      <a:accent2>
        <a:srgbClr val="E32624"/>
      </a:accent2>
      <a:accent3>
        <a:srgbClr val="FFFFFF"/>
      </a:accent3>
      <a:accent4>
        <a:srgbClr val="000000"/>
      </a:accent4>
      <a:accent5>
        <a:srgbClr val="E8E8E4"/>
      </a:accent5>
      <a:accent6>
        <a:srgbClr val="CE2120"/>
      </a:accent6>
      <a:hlink>
        <a:srgbClr val="00B1E6"/>
      </a:hlink>
      <a:folHlink>
        <a:srgbClr val="FABB00"/>
      </a:folHlink>
    </a:clrScheme>
    <a:fontScheme name="Nouvelle présentation">
      <a:majorFont>
        <a:latin typeface="Arial"/>
        <a:ea typeface="ＭＳ Ｐゴシック"/>
        <a:cs typeface="ＭＳ Ｐゴシック"/>
      </a:majorFont>
      <a:minorFont>
        <a:latin typeface="Arial"/>
        <a:ea typeface="ＭＳ Ｐゴシック"/>
        <a:cs typeface="ＭＳ Ｐゴシック"/>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uvelle pré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uvelle pré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uvelle pré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uvelle pré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uvelle pré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uvelle pré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uvelle pré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uvelle pré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uvelle pré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Présentation DISIC</Template>
  <TotalTime>10743</TotalTime>
  <Words>608</Words>
  <Application>Microsoft Office PowerPoint</Application>
  <PresentationFormat>Affichage à l'écran (4:3)</PresentationFormat>
  <Paragraphs>130</Paragraphs>
  <Slides>7</Slides>
  <Notes>4</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Présentation DISIC</vt:lpstr>
      <vt:lpstr>FranceConnect Données manipulées </vt:lpstr>
      <vt:lpstr>FranceConnect : données manipulées</vt:lpstr>
      <vt:lpstr>Liste des données </vt:lpstr>
      <vt:lpstr>Interactions FI – FC – FS</vt:lpstr>
      <vt:lpstr>Données gérées ou pas par FC au 04/12/14</vt:lpstr>
      <vt:lpstr>Données demandées à l’usager pour se connecter via FC</vt:lpstr>
      <vt:lpstr>Interactions FS-FC-FD après connexion via FC</vt:lpstr>
    </vt:vector>
  </TitlesOfParts>
  <Company>MINEFI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Plate-forme Etat Numérique</dc:title>
  <dc:creator>Guillaume.BLOT@modernisation.gouv.fr</dc:creator>
  <cp:keywords>DISIC</cp:keywords>
  <dc:description>Version présentée au CSIC FT du 22 mai 2014</dc:description>
  <cp:lastModifiedBy>H</cp:lastModifiedBy>
  <cp:revision>551</cp:revision>
  <cp:lastPrinted>2014-08-28T12:47:13Z</cp:lastPrinted>
  <dcterms:created xsi:type="dcterms:W3CDTF">2014-04-08T06:15:11Z</dcterms:created>
  <dcterms:modified xsi:type="dcterms:W3CDTF">2014-12-18T10:14:29Z</dcterms:modified>
</cp:coreProperties>
</file>