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3"/>
  </p:notesMasterIdLst>
  <p:sldIdLst>
    <p:sldId id="263" r:id="rId4"/>
    <p:sldId id="261" r:id="rId5"/>
    <p:sldId id="262" r:id="rId6"/>
    <p:sldId id="264" r:id="rId7"/>
    <p:sldId id="257" r:id="rId8"/>
    <p:sldId id="258" r:id="rId9"/>
    <p:sldId id="259" r:id="rId10"/>
    <p:sldId id="260" r:id="rId11"/>
    <p:sldId id="265"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911" autoAdjust="0"/>
  </p:normalViewPr>
  <p:slideViewPr>
    <p:cSldViewPr>
      <p:cViewPr>
        <p:scale>
          <a:sx n="80" d="100"/>
          <a:sy n="80" d="100"/>
        </p:scale>
        <p:origin x="-1866" y="-4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E4A130-CD3B-4002-9B33-E35CDB153E5C}" type="datetimeFigureOut">
              <a:rPr lang="fr-FR" smtClean="0"/>
              <a:t>27/11/2014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AD8EEF-87E4-485B-8ADC-9DEA21A0AEA7}" type="slidenum">
              <a:rPr lang="fr-FR" smtClean="0"/>
              <a:t>‹N°›</a:t>
            </a:fld>
            <a:endParaRPr lang="fr-FR"/>
          </a:p>
        </p:txBody>
      </p:sp>
    </p:spTree>
    <p:extLst>
      <p:ext uri="{BB962C8B-B14F-4D97-AF65-F5344CB8AC3E}">
        <p14:creationId xmlns:p14="http://schemas.microsoft.com/office/powerpoint/2010/main" val="3591043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1"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Attention, le premier point doit être mis en œuvre par</a:t>
            </a:r>
            <a:r>
              <a:rPr lang="fr-FR" baseline="0" dirty="0" smtClean="0"/>
              <a:t> un FS et avec un FI faute de quoi les points suivants ne peuvent être  réalisés.</a:t>
            </a:r>
            <a:endParaRPr lang="fr-FR" dirty="0"/>
          </a:p>
        </p:txBody>
      </p:sp>
      <p:sp>
        <p:nvSpPr>
          <p:cNvPr id="4" name="Espace réservé du numéro de diapositive 3"/>
          <p:cNvSpPr>
            <a:spLocks noGrp="1"/>
          </p:cNvSpPr>
          <p:nvPr>
            <p:ph type="sldNum" sz="quarter" idx="10"/>
          </p:nvPr>
        </p:nvSpPr>
        <p:spPr/>
        <p:txBody>
          <a:bodyPr/>
          <a:lstStyle/>
          <a:p>
            <a:fld id="{88AD8EEF-87E4-485B-8ADC-9DEA21A0AEA7}" type="slidenum">
              <a:rPr lang="fr-FR" smtClean="0"/>
              <a:t>2</a:t>
            </a:fld>
            <a:endParaRPr lang="fr-FR"/>
          </a:p>
        </p:txBody>
      </p:sp>
    </p:spTree>
    <p:extLst>
      <p:ext uri="{BB962C8B-B14F-4D97-AF65-F5344CB8AC3E}">
        <p14:creationId xmlns:p14="http://schemas.microsoft.com/office/powerpoint/2010/main" val="4234830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L’identité pivot reçue par</a:t>
            </a:r>
            <a:r>
              <a:rPr lang="fr-FR" baseline="0" dirty="0" smtClean="0"/>
              <a:t> le FS peut ne pas correspondre aux données que ce dernier à en sa possession. Lors de la première utilisation, il devra alors poser des questions supplémentaires à l’utilisateur afin de faire le rapprochement entre son compte local et l’identité pivot transmise. Cette identité pivot s’accompagne d’un identifiant unique FC qui permettra pour les identifications suivantes de faire directement le lien avec le compte local.</a:t>
            </a:r>
          </a:p>
          <a:p>
            <a:r>
              <a:rPr lang="fr-FR" baseline="0" dirty="0" smtClean="0"/>
              <a:t>Il y a en tout « 3 FC » : FC particulier, FC entreprise et FC agent. Ce dernier sera mis en œuvre ultérieurement. </a:t>
            </a:r>
            <a:endParaRPr lang="fr-FR" dirty="0"/>
          </a:p>
        </p:txBody>
      </p:sp>
      <p:sp>
        <p:nvSpPr>
          <p:cNvPr id="4" name="Espace réservé du numéro de diapositive 3"/>
          <p:cNvSpPr>
            <a:spLocks noGrp="1"/>
          </p:cNvSpPr>
          <p:nvPr>
            <p:ph type="sldNum" sz="quarter" idx="10"/>
          </p:nvPr>
        </p:nvSpPr>
        <p:spPr/>
        <p:txBody>
          <a:bodyPr/>
          <a:lstStyle/>
          <a:p>
            <a:fld id="{88AD8EEF-87E4-485B-8ADC-9DEA21A0AEA7}" type="slidenum">
              <a:rPr lang="fr-FR" smtClean="0"/>
              <a:t>3</a:t>
            </a:fld>
            <a:endParaRPr lang="fr-FR"/>
          </a:p>
        </p:txBody>
      </p:sp>
    </p:spTree>
    <p:extLst>
      <p:ext uri="{BB962C8B-B14F-4D97-AF65-F5344CB8AC3E}">
        <p14:creationId xmlns:p14="http://schemas.microsoft.com/office/powerpoint/2010/main" val="282669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8AD8EEF-87E4-485B-8ADC-9DEA21A0AEA7}" type="slidenum">
              <a:rPr lang="fr-FR" smtClean="0"/>
              <a:t>9</a:t>
            </a:fld>
            <a:endParaRPr lang="fr-FR"/>
          </a:p>
        </p:txBody>
      </p:sp>
    </p:spTree>
    <p:extLst>
      <p:ext uri="{BB962C8B-B14F-4D97-AF65-F5344CB8AC3E}">
        <p14:creationId xmlns:p14="http://schemas.microsoft.com/office/powerpoint/2010/main" val="3885260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E58649F-2F8D-4565-A331-5D9562607E33}" type="datetimeFigureOut">
              <a:rPr lang="fr-FR" smtClean="0"/>
              <a:t>27/11/2014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105438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58649F-2F8D-4565-A331-5D9562607E33}" type="datetimeFigureOut">
              <a:rPr lang="fr-FR" smtClean="0"/>
              <a:t>27/11/2014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1119749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58649F-2F8D-4565-A331-5D9562607E33}" type="datetimeFigureOut">
              <a:rPr lang="fr-FR" smtClean="0"/>
              <a:t>27/11/2014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2025518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381000" y="304800"/>
            <a:ext cx="8761413" cy="912813"/>
          </a:xfrm>
        </p:spPr>
        <p:txBody>
          <a:bodyPr/>
          <a:lstStyle/>
          <a:p>
            <a:r>
              <a:rPr lang="fr-FR" smtClean="0"/>
              <a:t>Modifiez le style du titre</a:t>
            </a:r>
            <a:endParaRPr lang="fr-FR"/>
          </a:p>
        </p:txBody>
      </p:sp>
    </p:spTree>
    <p:extLst>
      <p:ext uri="{BB962C8B-B14F-4D97-AF65-F5344CB8AC3E}">
        <p14:creationId xmlns:p14="http://schemas.microsoft.com/office/powerpoint/2010/main" val="3232431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Tree>
    <p:extLst>
      <p:ext uri="{BB962C8B-B14F-4D97-AF65-F5344CB8AC3E}">
        <p14:creationId xmlns:p14="http://schemas.microsoft.com/office/powerpoint/2010/main" val="1234572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167904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3714335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81000" y="1371600"/>
            <a:ext cx="4113213" cy="4070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6613" y="1371600"/>
            <a:ext cx="4114800" cy="4070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531368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0323462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17653822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3096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58649F-2F8D-4565-A331-5D9562607E33}" type="datetimeFigureOut">
              <a:rPr lang="fr-FR" smtClean="0"/>
              <a:t>27/11/2014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3017429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4260684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1932841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8224629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53250" y="304800"/>
            <a:ext cx="2189163" cy="513715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81000" y="304800"/>
            <a:ext cx="6419850" cy="51371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1035530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836712"/>
            <a:ext cx="1873250" cy="60212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fr-FR" sz="1400" b="1">
              <a:solidFill>
                <a:srgbClr val="000000"/>
              </a:solidFill>
              <a:ea typeface="ヒラギノ角ゴ Pro W3" pitchFamily="-84" charset="-128"/>
            </a:endParaRPr>
          </a:p>
        </p:txBody>
      </p:sp>
      <p:pic>
        <p:nvPicPr>
          <p:cNvPr id="6" name="Image 12" descr="logo-sgmap.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à coins arrondis 13"/>
          <p:cNvSpPr>
            <a:spLocks noChangeArrowheads="1"/>
          </p:cNvSpPr>
          <p:nvPr userDrawn="1"/>
        </p:nvSpPr>
        <p:spPr bwMode="auto">
          <a:xfrm>
            <a:off x="0" y="836712"/>
            <a:ext cx="7020272" cy="6021288"/>
          </a:xfrm>
          <a:prstGeom prst="roundRect">
            <a:avLst>
              <a:gd name="adj" fmla="val 22091"/>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r-FR" sz="1400" b="1">
              <a:solidFill>
                <a:srgbClr val="000000"/>
              </a:solidFill>
              <a:ea typeface="ヒラギノ角ゴ Pro W3" pitchFamily="-84" charset="-128"/>
            </a:endParaRPr>
          </a:p>
        </p:txBody>
      </p:sp>
      <p:sp>
        <p:nvSpPr>
          <p:cNvPr id="8" name="Rectangle 13"/>
          <p:cNvSpPr>
            <a:spLocks noChangeArrowheads="1"/>
          </p:cNvSpPr>
          <p:nvPr userDrawn="1"/>
        </p:nvSpPr>
        <p:spPr bwMode="auto">
          <a:xfrm>
            <a:off x="5147022" y="3776663"/>
            <a:ext cx="1873250" cy="30813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fr-FR" sz="1400" b="1">
              <a:solidFill>
                <a:srgbClr val="000000"/>
              </a:solidFill>
              <a:ea typeface="ヒラギノ角ゴ Pro W3" pitchFamily="-84" charset="-128"/>
            </a:endParaRPr>
          </a:p>
        </p:txBody>
      </p:sp>
      <p:sp>
        <p:nvSpPr>
          <p:cNvPr id="5124" name="Rectangle 4"/>
          <p:cNvSpPr>
            <a:spLocks noGrp="1" noChangeArrowheads="1"/>
          </p:cNvSpPr>
          <p:nvPr>
            <p:ph type="ctrTitle"/>
          </p:nvPr>
        </p:nvSpPr>
        <p:spPr>
          <a:xfrm>
            <a:off x="1043608" y="2667000"/>
            <a:ext cx="5760640" cy="1697038"/>
          </a:xfrm>
        </p:spPr>
        <p:txBody>
          <a:bodyPr anchor="ctr"/>
          <a:lstStyle>
            <a:lvl1pPr>
              <a:defRPr sz="2400"/>
            </a:lvl1pPr>
          </a:lstStyle>
          <a:p>
            <a:pPr lvl="0"/>
            <a:r>
              <a:rPr lang="fr-FR" noProof="0" smtClean="0"/>
              <a:t>Modifiez le style du titre</a:t>
            </a:r>
            <a:endParaRPr lang="fr-FR" noProof="0" dirty="0" smtClean="0"/>
          </a:p>
        </p:txBody>
      </p:sp>
      <p:sp>
        <p:nvSpPr>
          <p:cNvPr id="5125" name="Rectangle 5"/>
          <p:cNvSpPr>
            <a:spLocks noGrp="1" noChangeArrowheads="1"/>
          </p:cNvSpPr>
          <p:nvPr>
            <p:ph type="subTitle" idx="1"/>
          </p:nvPr>
        </p:nvSpPr>
        <p:spPr>
          <a:xfrm>
            <a:off x="1043608" y="4495800"/>
            <a:ext cx="5760640" cy="1905000"/>
          </a:xfrm>
        </p:spPr>
        <p:txBody>
          <a:bodyPr/>
          <a:lstStyle>
            <a:lvl1pPr marL="0" indent="0">
              <a:buFont typeface="Wingdings" charset="0"/>
              <a:buNone/>
              <a:defRPr/>
            </a:lvl1pPr>
          </a:lstStyle>
          <a:p>
            <a:pPr lvl="0"/>
            <a:r>
              <a:rPr lang="fr-FR" noProof="0" smtClean="0"/>
              <a:t>Modifiez le style des sous-titres du masque</a:t>
            </a:r>
            <a:endParaRPr lang="fr-FR" noProof="0" dirty="0" smtClean="0"/>
          </a:p>
        </p:txBody>
      </p:sp>
      <p:pic>
        <p:nvPicPr>
          <p:cNvPr id="10" name="Image 14" descr="trame-dégradé-pp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5250" y="2667000"/>
            <a:ext cx="844550"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48675" y="141288"/>
            <a:ext cx="6191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8"/>
          <p:cNvSpPr>
            <a:spLocks noChangeArrowheads="1"/>
          </p:cNvSpPr>
          <p:nvPr userDrawn="1"/>
        </p:nvSpPr>
        <p:spPr bwMode="auto">
          <a:xfrm>
            <a:off x="-11573" y="6553200"/>
            <a:ext cx="45960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ase" hangingPunct="0">
              <a:spcBef>
                <a:spcPct val="0"/>
              </a:spcBef>
              <a:spcAft>
                <a:spcPct val="0"/>
              </a:spcAft>
            </a:pPr>
            <a:fld id="{90CFCD54-2D22-4F2A-9FB8-786DB69C721E}" type="slidenum">
              <a:rPr lang="fr-FR" sz="800" b="1">
                <a:solidFill>
                  <a:srgbClr val="1D4896"/>
                </a:solidFill>
                <a:ea typeface="ヒラギノ角ゴ Pro W3" pitchFamily="-84" charset="-128"/>
              </a:rPr>
              <a:pPr eaLnBrk="0" fontAlgn="base" hangingPunct="0">
                <a:spcBef>
                  <a:spcPct val="0"/>
                </a:spcBef>
                <a:spcAft>
                  <a:spcPct val="0"/>
                </a:spcAft>
              </a:pPr>
              <a:t>‹N°›</a:t>
            </a:fld>
            <a:endParaRPr lang="fr-FR" sz="800" b="1" dirty="0">
              <a:solidFill>
                <a:srgbClr val="1D4896"/>
              </a:solidFill>
              <a:ea typeface="ヒラギノ角ゴ Pro W3" pitchFamily="-84" charset="-128"/>
            </a:endParaRPr>
          </a:p>
        </p:txBody>
      </p:sp>
      <p:sp>
        <p:nvSpPr>
          <p:cNvPr id="2" name="ZoneTexte 1"/>
          <p:cNvSpPr txBox="1"/>
          <p:nvPr userDrawn="1"/>
        </p:nvSpPr>
        <p:spPr>
          <a:xfrm>
            <a:off x="433923" y="152500"/>
            <a:ext cx="1005403" cy="461665"/>
          </a:xfrm>
          <a:prstGeom prst="rect">
            <a:avLst/>
          </a:prstGeom>
          <a:noFill/>
        </p:spPr>
        <p:txBody>
          <a:bodyPr wrap="none" rtlCol="0">
            <a:spAutoFit/>
          </a:bodyPr>
          <a:lstStyle/>
          <a:p>
            <a:pPr eaLnBrk="0" fontAlgn="base" hangingPunct="0">
              <a:spcBef>
                <a:spcPct val="0"/>
              </a:spcBef>
              <a:spcAft>
                <a:spcPct val="0"/>
              </a:spcAft>
            </a:pPr>
            <a:r>
              <a:rPr lang="fr-FR" sz="2400" dirty="0">
                <a:solidFill>
                  <a:srgbClr val="003783"/>
                </a:solidFill>
              </a:rPr>
              <a:t>DISIC</a:t>
            </a:r>
          </a:p>
        </p:txBody>
      </p:sp>
    </p:spTree>
    <p:extLst>
      <p:ext uri="{BB962C8B-B14F-4D97-AF65-F5344CB8AC3E}">
        <p14:creationId xmlns:p14="http://schemas.microsoft.com/office/powerpoint/2010/main" val="4247613285"/>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457200"/>
            <a:ext cx="1873250" cy="6400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fr-FR" sz="1400" b="1">
              <a:solidFill>
                <a:srgbClr val="000000"/>
              </a:solidFill>
              <a:ea typeface="ヒラギノ角ゴ Pro W3" pitchFamily="-84" charset="-128"/>
            </a:endParaRPr>
          </a:p>
        </p:txBody>
      </p:sp>
      <p:pic>
        <p:nvPicPr>
          <p:cNvPr id="6" name="Image 12" descr="logo-sgmap.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à coins arrondis 13"/>
          <p:cNvSpPr>
            <a:spLocks noChangeArrowheads="1"/>
          </p:cNvSpPr>
          <p:nvPr userDrawn="1"/>
        </p:nvSpPr>
        <p:spPr bwMode="auto">
          <a:xfrm>
            <a:off x="0" y="457200"/>
            <a:ext cx="3297238" cy="6400800"/>
          </a:xfrm>
          <a:prstGeom prst="roundRect">
            <a:avLst>
              <a:gd name="adj" fmla="val 33130"/>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fr-FR" sz="1400" b="1">
              <a:solidFill>
                <a:srgbClr val="000000"/>
              </a:solidFill>
              <a:ea typeface="ヒラギノ角ゴ Pro W3" pitchFamily="-84" charset="-128"/>
            </a:endParaRPr>
          </a:p>
        </p:txBody>
      </p:sp>
      <p:sp>
        <p:nvSpPr>
          <p:cNvPr id="8" name="Rectangle 13"/>
          <p:cNvSpPr>
            <a:spLocks noChangeArrowheads="1"/>
          </p:cNvSpPr>
          <p:nvPr userDrawn="1"/>
        </p:nvSpPr>
        <p:spPr bwMode="auto">
          <a:xfrm>
            <a:off x="1423988" y="3776663"/>
            <a:ext cx="1873250" cy="30813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fr-FR" sz="1400" b="1">
              <a:solidFill>
                <a:srgbClr val="000000"/>
              </a:solidFill>
              <a:ea typeface="ヒラギノ角ゴ Pro W3" pitchFamily="-84" charset="-128"/>
            </a:endParaRPr>
          </a:p>
        </p:txBody>
      </p:sp>
      <p:pic>
        <p:nvPicPr>
          <p:cNvPr id="9" name="Image 14" descr="trame-dégradé2-pp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19400" y="2667000"/>
            <a:ext cx="36830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ctrTitle"/>
          </p:nvPr>
        </p:nvSpPr>
        <p:spPr>
          <a:xfrm>
            <a:off x="3276600" y="1916832"/>
            <a:ext cx="5715000" cy="576064"/>
          </a:xfrm>
        </p:spPr>
        <p:txBody>
          <a:bodyPr anchor="t"/>
          <a:lstStyle>
            <a:lvl1pPr>
              <a:defRPr sz="1800"/>
            </a:lvl1pPr>
          </a:lstStyle>
          <a:p>
            <a:pPr lvl="0"/>
            <a:r>
              <a:rPr lang="fr-FR" noProof="0" smtClean="0"/>
              <a:t>Modifiez le style du titre</a:t>
            </a:r>
            <a:endParaRPr lang="fr-FR" noProof="0" dirty="0" smtClean="0"/>
          </a:p>
        </p:txBody>
      </p:sp>
      <p:sp>
        <p:nvSpPr>
          <p:cNvPr id="5125" name="Rectangle 5"/>
          <p:cNvSpPr>
            <a:spLocks noGrp="1" noChangeArrowheads="1"/>
          </p:cNvSpPr>
          <p:nvPr>
            <p:ph type="subTitle" idx="1"/>
          </p:nvPr>
        </p:nvSpPr>
        <p:spPr>
          <a:xfrm>
            <a:off x="3276600" y="2667000"/>
            <a:ext cx="5715000" cy="3501231"/>
          </a:xfrm>
        </p:spPr>
        <p:txBody>
          <a:bodyPr/>
          <a:lstStyle>
            <a:lvl1pPr marL="0" indent="0">
              <a:buFont typeface="Wingdings" charset="0"/>
              <a:buNone/>
              <a:defRPr sz="1600" b="0" i="1"/>
            </a:lvl1pPr>
          </a:lstStyle>
          <a:p>
            <a:pPr lvl="0"/>
            <a:r>
              <a:rPr lang="fr-FR" noProof="0" smtClean="0"/>
              <a:t>Modifiez le style des sous-titres du masque</a:t>
            </a:r>
            <a:endParaRPr lang="fr-FR" noProof="0" dirty="0" smtClean="0"/>
          </a:p>
        </p:txBody>
      </p:sp>
      <p:pic>
        <p:nvPicPr>
          <p:cNvPr id="12" name="Image 14" descr="trame-dégradé2-pp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19400" y="4466431"/>
            <a:ext cx="36830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8"/>
          <p:cNvSpPr>
            <a:spLocks noChangeArrowheads="1"/>
          </p:cNvSpPr>
          <p:nvPr userDrawn="1"/>
        </p:nvSpPr>
        <p:spPr bwMode="auto">
          <a:xfrm>
            <a:off x="-11573" y="6553200"/>
            <a:ext cx="45960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ase" hangingPunct="0">
              <a:spcBef>
                <a:spcPct val="0"/>
              </a:spcBef>
              <a:spcAft>
                <a:spcPct val="0"/>
              </a:spcAft>
            </a:pPr>
            <a:fld id="{90CFCD54-2D22-4F2A-9FB8-786DB69C721E}" type="slidenum">
              <a:rPr lang="fr-FR" sz="800" b="1">
                <a:solidFill>
                  <a:srgbClr val="1D4896"/>
                </a:solidFill>
                <a:ea typeface="ヒラギノ角ゴ Pro W3" pitchFamily="-84" charset="-128"/>
              </a:rPr>
              <a:pPr eaLnBrk="0" fontAlgn="base" hangingPunct="0">
                <a:spcBef>
                  <a:spcPct val="0"/>
                </a:spcBef>
                <a:spcAft>
                  <a:spcPct val="0"/>
                </a:spcAft>
              </a:pPr>
              <a:t>‹N°›</a:t>
            </a:fld>
            <a:endParaRPr lang="fr-FR" sz="800" b="1" dirty="0">
              <a:solidFill>
                <a:srgbClr val="1D4896"/>
              </a:solidFill>
              <a:ea typeface="ヒラギノ角ゴ Pro W3" pitchFamily="-84" charset="-128"/>
            </a:endParaRPr>
          </a:p>
        </p:txBody>
      </p:sp>
      <p:sp>
        <p:nvSpPr>
          <p:cNvPr id="14" name="ZoneTexte 13"/>
          <p:cNvSpPr txBox="1"/>
          <p:nvPr userDrawn="1"/>
        </p:nvSpPr>
        <p:spPr>
          <a:xfrm>
            <a:off x="220562" y="618730"/>
            <a:ext cx="1005403" cy="461665"/>
          </a:xfrm>
          <a:prstGeom prst="rect">
            <a:avLst/>
          </a:prstGeom>
          <a:noFill/>
        </p:spPr>
        <p:txBody>
          <a:bodyPr wrap="none" rtlCol="0">
            <a:spAutoFit/>
          </a:bodyPr>
          <a:lstStyle/>
          <a:p>
            <a:pPr eaLnBrk="0" fontAlgn="base" hangingPunct="0">
              <a:spcBef>
                <a:spcPct val="0"/>
              </a:spcBef>
              <a:spcAft>
                <a:spcPct val="0"/>
              </a:spcAft>
            </a:pPr>
            <a:r>
              <a:rPr lang="fr-FR" sz="2400" dirty="0">
                <a:solidFill>
                  <a:srgbClr val="003783"/>
                </a:solidFill>
              </a:rPr>
              <a:t>DISIC</a:t>
            </a:r>
          </a:p>
        </p:txBody>
      </p:sp>
    </p:spTree>
    <p:extLst>
      <p:ext uri="{BB962C8B-B14F-4D97-AF65-F5344CB8AC3E}">
        <p14:creationId xmlns:p14="http://schemas.microsoft.com/office/powerpoint/2010/main" val="17016209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81000" y="304800"/>
            <a:ext cx="8655496" cy="914400"/>
          </a:xfrm>
        </p:spPr>
        <p:txBody>
          <a:bodyPr/>
          <a:lstStyle/>
          <a:p>
            <a:r>
              <a:rPr lang="fr-FR" smtClean="0"/>
              <a:t>Modifiez le style du titre</a:t>
            </a:r>
            <a:endParaRPr lang="fr-FR"/>
          </a:p>
        </p:txBody>
      </p:sp>
      <p:sp>
        <p:nvSpPr>
          <p:cNvPr id="3" name="Espace réservé du contenu 2"/>
          <p:cNvSpPr>
            <a:spLocks noGrp="1"/>
          </p:cNvSpPr>
          <p:nvPr>
            <p:ph idx="1"/>
          </p:nvPr>
        </p:nvSpPr>
        <p:spPr>
          <a:xfrm>
            <a:off x="381000" y="1371600"/>
            <a:ext cx="8655496" cy="51054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185173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Titre 1"/>
          <p:cNvSpPr>
            <a:spLocks noGrp="1"/>
          </p:cNvSpPr>
          <p:nvPr>
            <p:ph type="title"/>
          </p:nvPr>
        </p:nvSpPr>
        <p:spPr>
          <a:xfrm>
            <a:off x="381000" y="304800"/>
            <a:ext cx="8655496" cy="914400"/>
          </a:xfrm>
        </p:spPr>
        <p:txBody>
          <a:bodyPr/>
          <a:lstStyle/>
          <a:p>
            <a:r>
              <a:rPr lang="fr-FR" smtClean="0"/>
              <a:t>Modifiez le style du titre</a:t>
            </a:r>
            <a:endParaRPr lang="fr-FR"/>
          </a:p>
        </p:txBody>
      </p:sp>
    </p:spTree>
    <p:extLst>
      <p:ext uri="{BB962C8B-B14F-4D97-AF65-F5344CB8AC3E}">
        <p14:creationId xmlns:p14="http://schemas.microsoft.com/office/powerpoint/2010/main" val="42279473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30591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640960" cy="994122"/>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lang="fr-FR"/>
            </a:lvl1pPr>
          </a:lstStyle>
          <a:p>
            <a:pPr lvl="0"/>
            <a:r>
              <a:rPr lang="fr-FR" smtClean="0"/>
              <a:t>Modifiez le style du titre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fr-FR" smtClean="0"/>
            </a:lvl1pPr>
            <a:lvl2pPr>
              <a:defRPr lang="fr-FR" smtClean="0"/>
            </a:lvl2pPr>
            <a:lvl3pPr>
              <a:defRPr lang="fr-FR" smtClean="0"/>
            </a:lvl3pPr>
            <a:lvl4pPr>
              <a:defRPr lang="fr-FR" smtClean="0"/>
            </a:lvl4pPr>
            <a:lvl5pPr>
              <a:defRPr lang="fr-F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fr-FR" smtClean="0"/>
            </a:lvl1pPr>
            <a:lvl2pPr>
              <a:defRPr lang="fr-FR" smtClean="0"/>
            </a:lvl2pPr>
            <a:lvl3pPr>
              <a:defRPr lang="fr-FR" smtClean="0"/>
            </a:lvl3pPr>
            <a:lvl4pPr>
              <a:defRPr lang="fr-FR" smtClean="0"/>
            </a:lvl4pPr>
            <a:lvl5pPr>
              <a:defRPr lang="fr-F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771715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E58649F-2F8D-4565-A331-5D9562607E33}" type="datetimeFigureOut">
              <a:rPr lang="fr-FR" smtClean="0"/>
              <a:t>27/11/2014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4216630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E58649F-2F8D-4565-A331-5D9562607E33}" type="datetimeFigureOut">
              <a:rPr lang="fr-FR" smtClean="0"/>
              <a:t>27/11/2014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251331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E58649F-2F8D-4565-A331-5D9562607E33}" type="datetimeFigureOut">
              <a:rPr lang="fr-FR" smtClean="0"/>
              <a:t>27/11/2014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96992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E58649F-2F8D-4565-A331-5D9562607E33}" type="datetimeFigureOut">
              <a:rPr lang="fr-FR" smtClean="0"/>
              <a:t>27/11/2014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222795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E58649F-2F8D-4565-A331-5D9562607E33}" type="datetimeFigureOut">
              <a:rPr lang="fr-FR" smtClean="0"/>
              <a:t>27/11/2014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147515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E58649F-2F8D-4565-A331-5D9562607E33}" type="datetimeFigureOut">
              <a:rPr lang="fr-FR" smtClean="0"/>
              <a:t>27/11/2014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1135672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E58649F-2F8D-4565-A331-5D9562607E33}" type="datetimeFigureOut">
              <a:rPr lang="fr-FR" smtClean="0"/>
              <a:t>27/11/2014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86F005-C9CC-4D8F-BCA2-7379ADEDA41B}" type="slidenum">
              <a:rPr lang="fr-FR" smtClean="0"/>
              <a:t>‹N°›</a:t>
            </a:fld>
            <a:endParaRPr lang="fr-FR"/>
          </a:p>
        </p:txBody>
      </p:sp>
    </p:spTree>
    <p:extLst>
      <p:ext uri="{BB962C8B-B14F-4D97-AF65-F5344CB8AC3E}">
        <p14:creationId xmlns:p14="http://schemas.microsoft.com/office/powerpoint/2010/main" val="15163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8649F-2F8D-4565-A331-5D9562607E33}" type="datetimeFigureOut">
              <a:rPr lang="fr-FR" smtClean="0"/>
              <a:t>27/11/2014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86F005-C9CC-4D8F-BCA2-7379ADEDA41B}" type="slidenum">
              <a:rPr lang="fr-FR" smtClean="0"/>
              <a:t>‹N°›</a:t>
            </a:fld>
            <a:endParaRPr lang="fr-FR"/>
          </a:p>
        </p:txBody>
      </p:sp>
    </p:spTree>
    <p:extLst>
      <p:ext uri="{BB962C8B-B14F-4D97-AF65-F5344CB8AC3E}">
        <p14:creationId xmlns:p14="http://schemas.microsoft.com/office/powerpoint/2010/main" val="798046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Freeform 1"/>
          <p:cNvSpPr>
            <a:spLocks noChangeArrowheads="1"/>
          </p:cNvSpPr>
          <p:nvPr/>
        </p:nvSpPr>
        <p:spPr bwMode="auto">
          <a:xfrm flipH="1">
            <a:off x="6350" y="3175"/>
            <a:ext cx="344488" cy="6854825"/>
          </a:xfrm>
          <a:custGeom>
            <a:avLst/>
            <a:gdLst>
              <a:gd name="T0" fmla="*/ 172250 w 344487"/>
              <a:gd name="T1" fmla="*/ 0 h 6854825"/>
              <a:gd name="T2" fmla="*/ 344493 w 344487"/>
              <a:gd name="T3" fmla="*/ 0 h 6854825"/>
              <a:gd name="T4" fmla="*/ 344493 w 344487"/>
              <a:gd name="T5" fmla="*/ 0 h 6854825"/>
              <a:gd name="T6" fmla="*/ 344493 w 344487"/>
              <a:gd name="T7" fmla="*/ 6854825 h 6854825"/>
              <a:gd name="T8" fmla="*/ 0 w 344487"/>
              <a:gd name="T9" fmla="*/ 6854825 h 6854825"/>
              <a:gd name="T10" fmla="*/ 0 w 344487"/>
              <a:gd name="T11" fmla="*/ 172244 h 6854825"/>
              <a:gd name="T12" fmla="*/ 172250 w 344487"/>
              <a:gd name="T13" fmla="*/ 0 h 68548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44487" h="6854825">
                <a:moveTo>
                  <a:pt x="172244" y="0"/>
                </a:moveTo>
                <a:lnTo>
                  <a:pt x="344487" y="0"/>
                </a:lnTo>
                <a:lnTo>
                  <a:pt x="344487" y="6854825"/>
                </a:lnTo>
                <a:lnTo>
                  <a:pt x="0" y="6854825"/>
                </a:lnTo>
                <a:lnTo>
                  <a:pt x="0" y="172244"/>
                </a:lnTo>
                <a:cubicBezTo>
                  <a:pt x="0" y="77116"/>
                  <a:pt x="77116" y="0"/>
                  <a:pt x="172244" y="0"/>
                </a:cubicBezTo>
                <a:close/>
              </a:path>
            </a:pathLst>
          </a:custGeom>
          <a:solidFill>
            <a:srgbClr val="E8E8E4"/>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8" charset="0"/>
              <a:buNone/>
            </a:pPr>
            <a:endParaRPr lang="fr-FR" sz="2400">
              <a:solidFill>
                <a:srgbClr val="FFFFFF"/>
              </a:solidFill>
            </a:endParaRPr>
          </a:p>
        </p:txBody>
      </p:sp>
      <p:pic>
        <p:nvPicPr>
          <p:cNvPr id="1027" name="Picture 2"/>
          <p:cNvPicPr>
            <a:picLocks noChangeAspect="1" noChangeArrowheads="1"/>
          </p:cNvPicPr>
          <p:nvPr/>
        </p:nvPicPr>
        <p:blipFill>
          <a:blip r:embed="rId13">
            <a:extLst>
              <a:ext uri="{28A0092B-C50C-407E-A947-70E740481C1C}">
                <a14:useLocalDpi xmlns:a14="http://schemas.microsoft.com/office/drawing/2010/main" val="0"/>
              </a:ext>
            </a:extLst>
          </a:blip>
          <a:srcRect l="761" r="7736"/>
          <a:stretch>
            <a:fillRect/>
          </a:stretch>
        </p:blipFill>
        <p:spPr bwMode="auto">
          <a:xfrm>
            <a:off x="0" y="206375"/>
            <a:ext cx="9144000" cy="1135063"/>
          </a:xfrm>
          <a:prstGeom prst="rect">
            <a:avLst/>
          </a:prstGeom>
          <a:noFill/>
          <a:ln>
            <a:noFill/>
          </a:ln>
          <a:effectLst/>
          <a:extLst>
            <a:ext uri="{909E8E84-426E-40DD-AFC4-6F175D3DCCD1}">
              <a14:hiddenFill xmlns:a14="http://schemas.microsoft.com/office/drawing/2010/main">
                <a:blipFill dpi="0" rotWithShape="0">
                  <a:blip/>
                  <a:srcRect l="761" r="7736"/>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8" name="Rectangle 3"/>
          <p:cNvSpPr>
            <a:spLocks noGrp="1" noChangeArrowheads="1"/>
          </p:cNvSpPr>
          <p:nvPr>
            <p:ph type="title"/>
          </p:nvPr>
        </p:nvSpPr>
        <p:spPr bwMode="auto">
          <a:xfrm>
            <a:off x="381000" y="304800"/>
            <a:ext cx="8761413" cy="912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fr-FR" smtClean="0"/>
              <a:t>Cliquez pour éditer le format du texte-titre</a:t>
            </a:r>
          </a:p>
        </p:txBody>
      </p:sp>
      <p:sp>
        <p:nvSpPr>
          <p:cNvPr id="1029" name="Rectangle 4"/>
          <p:cNvSpPr>
            <a:spLocks noGrp="1" noChangeArrowheads="1"/>
          </p:cNvSpPr>
          <p:nvPr>
            <p:ph type="body" idx="1"/>
          </p:nvPr>
        </p:nvSpPr>
        <p:spPr bwMode="auto">
          <a:xfrm>
            <a:off x="381000" y="1371600"/>
            <a:ext cx="8380413" cy="4070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fr-FR" smtClean="0"/>
              <a:t>Cliquez pour éditer le format du plan de texte</a:t>
            </a:r>
          </a:p>
          <a:p>
            <a:pPr lvl="1"/>
            <a:r>
              <a:rPr lang="en-GB" altLang="fr-FR" smtClean="0"/>
              <a:t>Second niveau de plan</a:t>
            </a:r>
          </a:p>
          <a:p>
            <a:pPr lvl="2"/>
            <a:r>
              <a:rPr lang="en-GB" altLang="fr-FR" smtClean="0"/>
              <a:t>Troisième niveau de plan</a:t>
            </a:r>
          </a:p>
          <a:p>
            <a:pPr lvl="3"/>
            <a:r>
              <a:rPr lang="en-GB" altLang="fr-FR" smtClean="0"/>
              <a:t>Quatrième niveau de plan</a:t>
            </a:r>
          </a:p>
          <a:p>
            <a:pPr lvl="4"/>
            <a:r>
              <a:rPr lang="en-GB" altLang="fr-FR" smtClean="0"/>
              <a:t>Cinquième niveau de plan</a:t>
            </a:r>
          </a:p>
          <a:p>
            <a:pPr lvl="4"/>
            <a:r>
              <a:rPr lang="en-GB" altLang="fr-FR" smtClean="0"/>
              <a:t>Sixième niveau de plan</a:t>
            </a:r>
          </a:p>
          <a:p>
            <a:pPr lvl="4"/>
            <a:r>
              <a:rPr lang="en-GB" altLang="fr-FR" smtClean="0"/>
              <a:t>Septième niveau de plan</a:t>
            </a:r>
          </a:p>
        </p:txBody>
      </p:sp>
      <p:sp>
        <p:nvSpPr>
          <p:cNvPr id="2" name="Rectangle 5"/>
          <p:cNvSpPr>
            <a:spLocks noChangeArrowheads="1"/>
          </p:cNvSpPr>
          <p:nvPr/>
        </p:nvSpPr>
        <p:spPr bwMode="auto">
          <a:xfrm>
            <a:off x="7938" y="6524625"/>
            <a:ext cx="373062" cy="333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ＭＳ Ｐゴシック" pitchFamily="34" charset="-128"/>
              </a:defRPr>
            </a:lvl9pPr>
          </a:lstStyle>
          <a:p>
            <a:pPr algn="ctr" defTabSz="449263" eaLnBrk="0" fontAlgn="base" hangingPunct="0">
              <a:spcBef>
                <a:spcPct val="0"/>
              </a:spcBef>
              <a:spcAft>
                <a:spcPct val="0"/>
              </a:spcAft>
              <a:buSzPct val="100000"/>
              <a:defRPr/>
            </a:pPr>
            <a:fld id="{84BC0962-D67E-47C4-AF87-FF0A25C2006C}" type="slidenum">
              <a:rPr lang="fr-FR" altLang="fr-FR" sz="1000" smtClean="0">
                <a:solidFill>
                  <a:srgbClr val="1D4896"/>
                </a:solidFill>
                <a:ea typeface="ヒラギノ角ゴ Pro W3" pitchFamily="-84" charset="-128"/>
              </a:rPr>
              <a:pPr algn="ctr" defTabSz="449263" eaLnBrk="0" fontAlgn="base" hangingPunct="0">
                <a:spcBef>
                  <a:spcPct val="0"/>
                </a:spcBef>
                <a:spcAft>
                  <a:spcPct val="0"/>
                </a:spcAft>
                <a:buSzPct val="100000"/>
                <a:defRPr/>
              </a:pPr>
              <a:t>‹N°›</a:t>
            </a:fld>
            <a:endParaRPr lang="fr-FR" altLang="fr-FR" sz="1000" smtClean="0">
              <a:solidFill>
                <a:srgbClr val="1D4896"/>
              </a:solidFill>
              <a:ea typeface="ヒラギノ角ゴ Pro W3" pitchFamily="-84" charset="-128"/>
            </a:endParaRPr>
          </a:p>
        </p:txBody>
      </p:sp>
      <p:pic>
        <p:nvPicPr>
          <p:cNvPr id="1031" name="Picture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991475" y="5256213"/>
            <a:ext cx="1035050" cy="14620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2518041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49263" rtl="0" eaLnBrk="0" fontAlgn="base" hangingPunct="0">
        <a:spcBef>
          <a:spcPct val="0"/>
        </a:spcBef>
        <a:spcAft>
          <a:spcPct val="0"/>
        </a:spcAft>
        <a:buClr>
          <a:srgbClr val="000000"/>
        </a:buClr>
        <a:buSzPct val="100000"/>
        <a:buFont typeface="Times New Roman" pitchFamily="18" charset="0"/>
        <a:defRPr sz="2000">
          <a:solidFill>
            <a:srgbClr val="1D4896"/>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8" charset="0"/>
        <a:defRPr sz="2000">
          <a:solidFill>
            <a:srgbClr val="1D4896"/>
          </a:solidFill>
          <a:latin typeface="Arial" pitchFamily="34" charset="0"/>
          <a:ea typeface="ＭＳ Ｐゴシック" pitchFamily="34" charset="-128"/>
        </a:defRPr>
      </a:lvl2pPr>
      <a:lvl3pPr algn="l" defTabSz="449263" rtl="0" eaLnBrk="0" fontAlgn="base" hangingPunct="0">
        <a:spcBef>
          <a:spcPct val="0"/>
        </a:spcBef>
        <a:spcAft>
          <a:spcPct val="0"/>
        </a:spcAft>
        <a:buClr>
          <a:srgbClr val="000000"/>
        </a:buClr>
        <a:buSzPct val="100000"/>
        <a:buFont typeface="Times New Roman" pitchFamily="18" charset="0"/>
        <a:defRPr sz="2000">
          <a:solidFill>
            <a:srgbClr val="1D4896"/>
          </a:solidFill>
          <a:latin typeface="Arial" pitchFamily="34" charset="0"/>
          <a:ea typeface="ＭＳ Ｐゴシック" pitchFamily="34" charset="-128"/>
        </a:defRPr>
      </a:lvl3pPr>
      <a:lvl4pPr algn="l" defTabSz="449263" rtl="0" eaLnBrk="0" fontAlgn="base" hangingPunct="0">
        <a:spcBef>
          <a:spcPct val="0"/>
        </a:spcBef>
        <a:spcAft>
          <a:spcPct val="0"/>
        </a:spcAft>
        <a:buClr>
          <a:srgbClr val="000000"/>
        </a:buClr>
        <a:buSzPct val="100000"/>
        <a:buFont typeface="Times New Roman" pitchFamily="18" charset="0"/>
        <a:defRPr sz="2000">
          <a:solidFill>
            <a:srgbClr val="1D4896"/>
          </a:solidFill>
          <a:latin typeface="Arial" pitchFamily="34" charset="0"/>
          <a:ea typeface="ＭＳ Ｐゴシック" pitchFamily="34" charset="-128"/>
        </a:defRPr>
      </a:lvl4pPr>
      <a:lvl5pPr algn="l" defTabSz="449263" rtl="0" eaLnBrk="0" fontAlgn="base" hangingPunct="0">
        <a:spcBef>
          <a:spcPct val="0"/>
        </a:spcBef>
        <a:spcAft>
          <a:spcPct val="0"/>
        </a:spcAft>
        <a:buClr>
          <a:srgbClr val="000000"/>
        </a:buClr>
        <a:buSzPct val="100000"/>
        <a:buFont typeface="Times New Roman" pitchFamily="18" charset="0"/>
        <a:defRPr sz="2000">
          <a:solidFill>
            <a:srgbClr val="1D4896"/>
          </a:solidFill>
          <a:latin typeface="Arial" pitchFamily="34" charset="0"/>
          <a:ea typeface="ＭＳ Ｐゴシック" pitchFamily="34" charset="-128"/>
        </a:defRPr>
      </a:lvl5pPr>
      <a:lvl6pPr marL="2514600" indent="-228600" algn="l" defTabSz="449263" rtl="0" eaLnBrk="0" fontAlgn="base" hangingPunct="0">
        <a:spcBef>
          <a:spcPct val="0"/>
        </a:spcBef>
        <a:spcAft>
          <a:spcPct val="0"/>
        </a:spcAft>
        <a:buClr>
          <a:srgbClr val="000000"/>
        </a:buClr>
        <a:buSzPct val="100000"/>
        <a:buFont typeface="Times New Roman" pitchFamily="18" charset="0"/>
        <a:defRPr sz="2000">
          <a:solidFill>
            <a:srgbClr val="1D4896"/>
          </a:solidFill>
          <a:latin typeface="Arial" pitchFamily="34" charset="0"/>
          <a:ea typeface="ＭＳ Ｐゴシック" pitchFamily="34" charset="-128"/>
        </a:defRPr>
      </a:lvl6pPr>
      <a:lvl7pPr marL="2971800" indent="-228600" algn="l" defTabSz="449263" rtl="0" eaLnBrk="0" fontAlgn="base" hangingPunct="0">
        <a:spcBef>
          <a:spcPct val="0"/>
        </a:spcBef>
        <a:spcAft>
          <a:spcPct val="0"/>
        </a:spcAft>
        <a:buClr>
          <a:srgbClr val="000000"/>
        </a:buClr>
        <a:buSzPct val="100000"/>
        <a:buFont typeface="Times New Roman" pitchFamily="18" charset="0"/>
        <a:defRPr sz="2000">
          <a:solidFill>
            <a:srgbClr val="1D4896"/>
          </a:solidFill>
          <a:latin typeface="Arial" pitchFamily="34" charset="0"/>
          <a:ea typeface="ＭＳ Ｐゴシック" pitchFamily="34" charset="-128"/>
        </a:defRPr>
      </a:lvl7pPr>
      <a:lvl8pPr marL="3429000" indent="-228600" algn="l" defTabSz="449263" rtl="0" eaLnBrk="0" fontAlgn="base" hangingPunct="0">
        <a:spcBef>
          <a:spcPct val="0"/>
        </a:spcBef>
        <a:spcAft>
          <a:spcPct val="0"/>
        </a:spcAft>
        <a:buClr>
          <a:srgbClr val="000000"/>
        </a:buClr>
        <a:buSzPct val="100000"/>
        <a:buFont typeface="Times New Roman" pitchFamily="18" charset="0"/>
        <a:defRPr sz="2000">
          <a:solidFill>
            <a:srgbClr val="1D4896"/>
          </a:solidFill>
          <a:latin typeface="Arial" pitchFamily="34" charset="0"/>
          <a:ea typeface="ＭＳ Ｐゴシック" pitchFamily="34" charset="-128"/>
        </a:defRPr>
      </a:lvl8pPr>
      <a:lvl9pPr marL="3886200" indent="-228600" algn="l" defTabSz="449263" rtl="0" eaLnBrk="0" fontAlgn="base" hangingPunct="0">
        <a:spcBef>
          <a:spcPct val="0"/>
        </a:spcBef>
        <a:spcAft>
          <a:spcPct val="0"/>
        </a:spcAft>
        <a:buClr>
          <a:srgbClr val="000000"/>
        </a:buClr>
        <a:buSzPct val="100000"/>
        <a:buFont typeface="Times New Roman" pitchFamily="18" charset="0"/>
        <a:defRPr sz="2000">
          <a:solidFill>
            <a:srgbClr val="1D4896"/>
          </a:solidFill>
          <a:latin typeface="Arial" pitchFamily="34" charset="0"/>
          <a:ea typeface="ＭＳ Ｐゴシック" pitchFamily="34" charset="-128"/>
        </a:defRPr>
      </a:lvl9pPr>
    </p:titleStyle>
    <p:bodyStyle>
      <a:lvl1pPr marL="342900" indent="-342900" algn="l" defTabSz="449263" rtl="0" eaLnBrk="0" fontAlgn="base" hangingPunct="0">
        <a:spcBef>
          <a:spcPts val="350"/>
        </a:spcBef>
        <a:spcAft>
          <a:spcPct val="0"/>
        </a:spcAft>
        <a:buClr>
          <a:srgbClr val="000000"/>
        </a:buClr>
        <a:buSzPct val="100000"/>
        <a:buFont typeface="Times New Roman" pitchFamily="18" charset="0"/>
        <a:defRPr sz="1400">
          <a:solidFill>
            <a:srgbClr val="1D4896"/>
          </a:solidFill>
          <a:latin typeface="+mn-lt"/>
          <a:ea typeface="+mn-ea"/>
          <a:cs typeface="+mn-cs"/>
        </a:defRPr>
      </a:lvl1pPr>
      <a:lvl2pPr marL="742950" indent="-285750" algn="l" defTabSz="449263" rtl="0" eaLnBrk="0" fontAlgn="base" hangingPunct="0">
        <a:spcBef>
          <a:spcPts val="300"/>
        </a:spcBef>
        <a:spcAft>
          <a:spcPct val="0"/>
        </a:spcAft>
        <a:buClr>
          <a:srgbClr val="000000"/>
        </a:buClr>
        <a:buSzPct val="100000"/>
        <a:buFont typeface="Times New Roman" pitchFamily="18" charset="0"/>
        <a:defRPr sz="1200">
          <a:solidFill>
            <a:srgbClr val="000000"/>
          </a:solidFill>
          <a:latin typeface="+mn-lt"/>
          <a:ea typeface="+mn-ea"/>
        </a:defRPr>
      </a:lvl2pPr>
      <a:lvl3pPr marL="1143000" indent="-228600" algn="l" defTabSz="449263" rtl="0" eaLnBrk="0" fontAlgn="base" hangingPunct="0">
        <a:spcBef>
          <a:spcPts val="300"/>
        </a:spcBef>
        <a:spcAft>
          <a:spcPct val="0"/>
        </a:spcAft>
        <a:buClr>
          <a:srgbClr val="000000"/>
        </a:buClr>
        <a:buSzPct val="100000"/>
        <a:buFont typeface="Times New Roman" pitchFamily="18" charset="0"/>
        <a:defRPr sz="1200">
          <a:solidFill>
            <a:srgbClr val="000000"/>
          </a:solidFill>
          <a:latin typeface="+mn-lt"/>
          <a:ea typeface="+mn-ea"/>
        </a:defRPr>
      </a:lvl3pPr>
      <a:lvl4pPr marL="1600200" indent="-228600" algn="l" defTabSz="449263" rtl="0" eaLnBrk="0" fontAlgn="base" hangingPunct="0">
        <a:spcBef>
          <a:spcPts val="300"/>
        </a:spcBef>
        <a:spcAft>
          <a:spcPct val="0"/>
        </a:spcAft>
        <a:buClr>
          <a:srgbClr val="000000"/>
        </a:buClr>
        <a:buSzPct val="100000"/>
        <a:buFont typeface="Times New Roman" pitchFamily="18" charset="0"/>
        <a:defRPr sz="1200">
          <a:solidFill>
            <a:srgbClr val="000000"/>
          </a:solidFill>
          <a:latin typeface="+mn-lt"/>
          <a:ea typeface="+mn-ea"/>
        </a:defRPr>
      </a:lvl4pPr>
      <a:lvl5pPr marL="2057400" indent="-228600" algn="l" defTabSz="449263" rtl="0" eaLnBrk="0" fontAlgn="base" hangingPunct="0">
        <a:spcBef>
          <a:spcPts val="300"/>
        </a:spcBef>
        <a:spcAft>
          <a:spcPct val="0"/>
        </a:spcAft>
        <a:buClr>
          <a:srgbClr val="000000"/>
        </a:buClr>
        <a:buSzPct val="100000"/>
        <a:buFont typeface="Times New Roman" pitchFamily="18" charset="0"/>
        <a:defRPr sz="1200">
          <a:solidFill>
            <a:srgbClr val="000000"/>
          </a:solidFill>
          <a:latin typeface="+mn-lt"/>
          <a:ea typeface="+mn-ea"/>
        </a:defRPr>
      </a:lvl5pPr>
      <a:lvl6pPr marL="2514600" indent="-228600" algn="l" defTabSz="449263" rtl="0" eaLnBrk="0" fontAlgn="base" hangingPunct="0">
        <a:spcBef>
          <a:spcPts val="300"/>
        </a:spcBef>
        <a:spcAft>
          <a:spcPct val="0"/>
        </a:spcAft>
        <a:buClr>
          <a:srgbClr val="000000"/>
        </a:buClr>
        <a:buSzPct val="100000"/>
        <a:buFont typeface="Times New Roman" pitchFamily="18" charset="0"/>
        <a:defRPr sz="1200">
          <a:solidFill>
            <a:srgbClr val="000000"/>
          </a:solidFill>
          <a:latin typeface="+mn-lt"/>
          <a:ea typeface="+mn-ea"/>
        </a:defRPr>
      </a:lvl6pPr>
      <a:lvl7pPr marL="2971800" indent="-228600" algn="l" defTabSz="449263" rtl="0" eaLnBrk="0" fontAlgn="base" hangingPunct="0">
        <a:spcBef>
          <a:spcPts val="300"/>
        </a:spcBef>
        <a:spcAft>
          <a:spcPct val="0"/>
        </a:spcAft>
        <a:buClr>
          <a:srgbClr val="000000"/>
        </a:buClr>
        <a:buSzPct val="100000"/>
        <a:buFont typeface="Times New Roman" pitchFamily="18" charset="0"/>
        <a:defRPr sz="1200">
          <a:solidFill>
            <a:srgbClr val="000000"/>
          </a:solidFill>
          <a:latin typeface="+mn-lt"/>
          <a:ea typeface="+mn-ea"/>
        </a:defRPr>
      </a:lvl7pPr>
      <a:lvl8pPr marL="3429000" indent="-228600" algn="l" defTabSz="449263" rtl="0" eaLnBrk="0" fontAlgn="base" hangingPunct="0">
        <a:spcBef>
          <a:spcPts val="300"/>
        </a:spcBef>
        <a:spcAft>
          <a:spcPct val="0"/>
        </a:spcAft>
        <a:buClr>
          <a:srgbClr val="000000"/>
        </a:buClr>
        <a:buSzPct val="100000"/>
        <a:buFont typeface="Times New Roman" pitchFamily="18" charset="0"/>
        <a:defRPr sz="1200">
          <a:solidFill>
            <a:srgbClr val="000000"/>
          </a:solidFill>
          <a:latin typeface="+mn-lt"/>
          <a:ea typeface="+mn-ea"/>
        </a:defRPr>
      </a:lvl8pPr>
      <a:lvl9pPr marL="3886200" indent="-228600" algn="l" defTabSz="449263" rtl="0" eaLnBrk="0" fontAlgn="base" hangingPunct="0">
        <a:spcBef>
          <a:spcPts val="300"/>
        </a:spcBef>
        <a:spcAft>
          <a:spcPct val="0"/>
        </a:spcAft>
        <a:buClr>
          <a:srgbClr val="000000"/>
        </a:buClr>
        <a:buSzPct val="100000"/>
        <a:buFont typeface="Times New Roman" pitchFamily="18" charset="0"/>
        <a:defRPr sz="1200">
          <a:solidFill>
            <a:srgbClr val="000000"/>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ogner et arrondir un rectangle à un seul coin 1"/>
          <p:cNvSpPr/>
          <p:nvPr/>
        </p:nvSpPr>
        <p:spPr bwMode="auto">
          <a:xfrm flipH="1">
            <a:off x="-20959" y="3175"/>
            <a:ext cx="344487" cy="6854825"/>
          </a:xfrm>
          <a:prstGeom prst="snipRoundRect">
            <a:avLst>
              <a:gd name="adj1" fmla="val 50000"/>
              <a:gd name="adj2" fmla="val 0"/>
            </a:avLst>
          </a:prstGeom>
          <a:solidFill>
            <a:schemeClr val="accent5"/>
          </a:solidFill>
          <a:ln w="9525" cap="flat" cmpd="sng" algn="ctr">
            <a:noFill/>
            <a:prstDash val="solid"/>
            <a:round/>
            <a:headEnd type="none" w="med" len="med"/>
            <a:tailEnd type="none" w="med" len="med"/>
          </a:ln>
          <a:effectLst/>
        </p:spPr>
        <p:txBody>
          <a:bodyPr/>
          <a:lstStyle/>
          <a:p>
            <a:pPr eaLnBrk="0" fontAlgn="base" hangingPunct="0">
              <a:spcBef>
                <a:spcPct val="0"/>
              </a:spcBef>
              <a:spcAft>
                <a:spcPct val="0"/>
              </a:spcAft>
              <a:defRPr/>
            </a:pPr>
            <a:endParaRPr lang="fr-FR" sz="1400" b="1">
              <a:solidFill>
                <a:srgbClr val="000000"/>
              </a:solidFill>
              <a:ea typeface="ヒラギノ角ゴ Pro W3" pitchFamily="-109" charset="-128"/>
              <a:cs typeface="ヒラギノ角ゴ Pro W3" pitchFamily="-109" charset="-128"/>
            </a:endParaRPr>
          </a:p>
        </p:txBody>
      </p:sp>
      <p:pic>
        <p:nvPicPr>
          <p:cNvPr id="1027" name="Image 2" descr="frise.png"/>
          <p:cNvPicPr>
            <a:picLocks noChangeAspect="1"/>
          </p:cNvPicPr>
          <p:nvPr/>
        </p:nvPicPr>
        <p:blipFill>
          <a:blip r:embed="rId8">
            <a:extLst>
              <a:ext uri="{28A0092B-C50C-407E-A947-70E740481C1C}">
                <a14:useLocalDpi xmlns:a14="http://schemas.microsoft.com/office/drawing/2010/main" val="0"/>
              </a:ext>
            </a:extLst>
          </a:blip>
          <a:srcRect l="763" r="7738"/>
          <a:stretch>
            <a:fillRect/>
          </a:stretch>
        </p:blipFill>
        <p:spPr bwMode="auto">
          <a:xfrm>
            <a:off x="0" y="206375"/>
            <a:ext cx="9144000"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81000" y="304800"/>
            <a:ext cx="86868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dirty="0" smtClean="0"/>
              <a:t>Cliquez et modifiez le titre</a:t>
            </a:r>
          </a:p>
        </p:txBody>
      </p:sp>
      <p:sp>
        <p:nvSpPr>
          <p:cNvPr id="1029" name="Rectangle 3"/>
          <p:cNvSpPr>
            <a:spLocks noGrp="1" noChangeArrowheads="1"/>
          </p:cNvSpPr>
          <p:nvPr>
            <p:ph type="body" idx="1"/>
          </p:nvPr>
        </p:nvSpPr>
        <p:spPr bwMode="auto">
          <a:xfrm>
            <a:off x="381000" y="1371600"/>
            <a:ext cx="8686800"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030" name="Rectangle 8"/>
          <p:cNvSpPr>
            <a:spLocks noChangeArrowheads="1"/>
          </p:cNvSpPr>
          <p:nvPr/>
        </p:nvSpPr>
        <p:spPr bwMode="auto">
          <a:xfrm>
            <a:off x="-11573" y="6553200"/>
            <a:ext cx="45960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ase" hangingPunct="0">
              <a:spcBef>
                <a:spcPct val="0"/>
              </a:spcBef>
              <a:spcAft>
                <a:spcPct val="0"/>
              </a:spcAft>
            </a:pPr>
            <a:fld id="{90CFCD54-2D22-4F2A-9FB8-786DB69C721E}" type="slidenum">
              <a:rPr lang="fr-FR" sz="800" b="1">
                <a:solidFill>
                  <a:srgbClr val="1D4896"/>
                </a:solidFill>
                <a:ea typeface="ヒラギノ角ゴ Pro W3" pitchFamily="-84" charset="-128"/>
              </a:rPr>
              <a:pPr eaLnBrk="0" fontAlgn="base" hangingPunct="0">
                <a:spcBef>
                  <a:spcPct val="0"/>
                </a:spcBef>
                <a:spcAft>
                  <a:spcPct val="0"/>
                </a:spcAft>
              </a:pPr>
              <a:t>‹N°›</a:t>
            </a:fld>
            <a:endParaRPr lang="fr-FR" sz="800" b="1" dirty="0">
              <a:solidFill>
                <a:srgbClr val="1D4896"/>
              </a:solidFill>
              <a:ea typeface="ヒラギノ角ゴ Pro W3" pitchFamily="-84" charset="-128"/>
            </a:endParaRPr>
          </a:p>
        </p:txBody>
      </p:sp>
      <p:pic>
        <p:nvPicPr>
          <p:cNvPr id="1031" name="Image 12" descr="logo-sgmap.png"/>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323528" y="6642556"/>
            <a:ext cx="3456384" cy="215444"/>
          </a:xfrm>
          <a:prstGeom prst="rect">
            <a:avLst/>
          </a:prstGeom>
          <a:noFill/>
        </p:spPr>
        <p:txBody>
          <a:bodyPr wrap="square" rtlCol="0" anchor="b">
            <a:spAutoFit/>
          </a:bodyPr>
          <a:lstStyle/>
          <a:p>
            <a:pPr eaLnBrk="0" fontAlgn="base" hangingPunct="0">
              <a:spcBef>
                <a:spcPct val="0"/>
              </a:spcBef>
              <a:spcAft>
                <a:spcPct val="0"/>
              </a:spcAft>
            </a:pPr>
            <a:r>
              <a:rPr lang="fr-FR" sz="800" dirty="0">
                <a:solidFill>
                  <a:srgbClr val="000000"/>
                </a:solidFill>
              </a:rPr>
              <a:t>Etat plateforme</a:t>
            </a:r>
          </a:p>
        </p:txBody>
      </p:sp>
    </p:spTree>
    <p:extLst>
      <p:ext uri="{BB962C8B-B14F-4D97-AF65-F5344CB8AC3E}">
        <p14:creationId xmlns:p14="http://schemas.microsoft.com/office/powerpoint/2010/main" val="33286927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sldNum="0" hdr="0" dt="0"/>
  <p:txStyles>
    <p:titleStyle>
      <a:lvl1pPr algn="l" rtl="0" eaLnBrk="1" fontAlgn="base" hangingPunct="1">
        <a:spcBef>
          <a:spcPct val="0"/>
        </a:spcBef>
        <a:spcAft>
          <a:spcPct val="0"/>
        </a:spcAft>
        <a:defRPr sz="2000" b="1">
          <a:solidFill>
            <a:schemeClr val="tx2"/>
          </a:solidFill>
          <a:latin typeface="+mj-lt"/>
          <a:ea typeface="+mj-ea"/>
          <a:cs typeface="+mj-cs"/>
        </a:defRPr>
      </a:lvl1pPr>
      <a:lvl2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2pPr>
      <a:lvl3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3pPr>
      <a:lvl4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4pPr>
      <a:lvl5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Clr>
          <a:schemeClr val="bg2"/>
        </a:buClr>
        <a:buFont typeface="Wingdings" pitchFamily="2" charset="2"/>
        <a:buChar char="§"/>
        <a:defRPr sz="1600" b="1">
          <a:solidFill>
            <a:schemeClr val="tx2"/>
          </a:solidFill>
          <a:latin typeface="+mn-lt"/>
          <a:ea typeface="+mn-ea"/>
          <a:cs typeface="+mn-cs"/>
        </a:defRPr>
      </a:lvl1pPr>
      <a:lvl2pPr marL="742950" indent="-285750" algn="l" rtl="0" eaLnBrk="1" fontAlgn="base" hangingPunct="1">
        <a:spcBef>
          <a:spcPct val="20000"/>
        </a:spcBef>
        <a:spcAft>
          <a:spcPct val="0"/>
        </a:spcAft>
        <a:buClr>
          <a:schemeClr val="accent2"/>
        </a:buClr>
        <a:buChar char="–"/>
        <a:defRPr sz="1400" b="1">
          <a:solidFill>
            <a:schemeClr val="tx1"/>
          </a:solidFill>
          <a:latin typeface="+mn-lt"/>
          <a:ea typeface="+mn-ea"/>
        </a:defRPr>
      </a:lvl2pPr>
      <a:lvl3pPr marL="1143000" indent="-228600" algn="l" rtl="0" eaLnBrk="1" fontAlgn="base" hangingPunct="1">
        <a:spcBef>
          <a:spcPct val="20000"/>
        </a:spcBef>
        <a:spcAft>
          <a:spcPct val="0"/>
        </a:spcAft>
        <a:buFont typeface="Courier New" pitchFamily="49" charset="0"/>
        <a:buChar char="o"/>
        <a:defRPr sz="1400" b="0">
          <a:solidFill>
            <a:schemeClr val="tx1"/>
          </a:solidFill>
          <a:latin typeface="+mn-lt"/>
          <a:ea typeface="+mn-ea"/>
        </a:defRPr>
      </a:lvl3pPr>
      <a:lvl4pPr marL="1562100" indent="-228600" algn="l" rtl="0" eaLnBrk="1" fontAlgn="base" hangingPunct="1">
        <a:spcBef>
          <a:spcPct val="20000"/>
        </a:spcBef>
        <a:spcAft>
          <a:spcPct val="0"/>
        </a:spcAft>
        <a:buFont typeface="Wingdings" pitchFamily="2" charset="2"/>
        <a:buChar char="ü"/>
        <a:defRPr sz="1100" b="0">
          <a:solidFill>
            <a:schemeClr val="tx1"/>
          </a:solidFill>
          <a:latin typeface="+mn-lt"/>
          <a:ea typeface="+mn-ea"/>
        </a:defRPr>
      </a:lvl4pPr>
      <a:lvl5pPr marL="1924050" indent="-171450" algn="l" rtl="0" eaLnBrk="1" fontAlgn="base" hangingPunct="1">
        <a:spcBef>
          <a:spcPct val="20000"/>
        </a:spcBef>
        <a:spcAft>
          <a:spcPct val="0"/>
        </a:spcAft>
        <a:buFont typeface="Wingdings" pitchFamily="2" charset="2"/>
        <a:buChar char="ü"/>
        <a:defRPr sz="1100" b="0">
          <a:solidFill>
            <a:schemeClr val="tx1"/>
          </a:solidFill>
          <a:latin typeface="+mn-lt"/>
          <a:ea typeface="+mn-ea"/>
        </a:defRPr>
      </a:lvl5pPr>
      <a:lvl6pPr marL="2438400" indent="-228600" algn="l" rtl="0" eaLnBrk="1" fontAlgn="base" hangingPunct="1">
        <a:spcBef>
          <a:spcPct val="20000"/>
        </a:spcBef>
        <a:spcAft>
          <a:spcPct val="0"/>
        </a:spcAft>
        <a:buChar char="»"/>
        <a:defRPr sz="1200">
          <a:solidFill>
            <a:schemeClr val="tx1"/>
          </a:solidFill>
          <a:latin typeface="+mn-lt"/>
          <a:ea typeface="+mn-ea"/>
        </a:defRPr>
      </a:lvl6pPr>
      <a:lvl7pPr marL="2895600" indent="-228600" algn="l" rtl="0" eaLnBrk="1" fontAlgn="base" hangingPunct="1">
        <a:spcBef>
          <a:spcPct val="20000"/>
        </a:spcBef>
        <a:spcAft>
          <a:spcPct val="0"/>
        </a:spcAft>
        <a:buChar char="»"/>
        <a:defRPr sz="1200">
          <a:solidFill>
            <a:schemeClr val="tx1"/>
          </a:solidFill>
          <a:latin typeface="+mn-lt"/>
          <a:ea typeface="+mn-ea"/>
        </a:defRPr>
      </a:lvl7pPr>
      <a:lvl8pPr marL="3352800" indent="-228600" algn="l" rtl="0" eaLnBrk="1" fontAlgn="base" hangingPunct="1">
        <a:spcBef>
          <a:spcPct val="20000"/>
        </a:spcBef>
        <a:spcAft>
          <a:spcPct val="0"/>
        </a:spcAft>
        <a:buChar char="»"/>
        <a:defRPr sz="1200">
          <a:solidFill>
            <a:schemeClr val="tx1"/>
          </a:solidFill>
          <a:latin typeface="+mn-lt"/>
          <a:ea typeface="+mn-ea"/>
        </a:defRPr>
      </a:lvl8pPr>
      <a:lvl9pPr marL="3810000" indent="-228600" algn="l" rtl="0" eaLnBrk="1" fontAlgn="base" hangingPunct="1">
        <a:spcBef>
          <a:spcPct val="20000"/>
        </a:spcBef>
        <a:spcAft>
          <a:spcPct val="0"/>
        </a:spcAft>
        <a:buChar char="»"/>
        <a:defRPr sz="1200">
          <a:solidFill>
            <a:schemeClr val="tx1"/>
          </a:solidFill>
          <a:latin typeface="+mn-lt"/>
          <a:ea typeface="+mn-ea"/>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8" Type="http://schemas.openxmlformats.org/officeDocument/2006/relationships/image" Target="../media/image13.gif"/><Relationship Id="rId13" Type="http://schemas.microsoft.com/office/2007/relationships/hdphoto" Target="../media/hdphoto1.wdp"/><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26.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image" Target="../media/image15.png"/><Relationship Id="rId1" Type="http://schemas.openxmlformats.org/officeDocument/2006/relationships/slideLayout" Target="../slideLayouts/slideLayout26.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18.png"/><Relationship Id="rId9" Type="http://schemas.openxmlformats.org/officeDocument/2006/relationships/image" Target="../media/image1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mailto:Thomas.Menant@modernisation.gouv.fr"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
          <p:cNvGrpSpPr>
            <a:grpSpLocks/>
          </p:cNvGrpSpPr>
          <p:nvPr/>
        </p:nvGrpSpPr>
        <p:grpSpPr bwMode="auto">
          <a:xfrm>
            <a:off x="0" y="0"/>
            <a:ext cx="9142413" cy="6856413"/>
            <a:chOff x="0" y="0"/>
            <a:chExt cx="5759" cy="4319"/>
          </a:xfrm>
        </p:grpSpPr>
        <p:sp>
          <p:nvSpPr>
            <p:cNvPr id="3077" name="AutoShape 2"/>
            <p:cNvSpPr>
              <a:spLocks noChangeArrowheads="1"/>
            </p:cNvSpPr>
            <p:nvPr/>
          </p:nvSpPr>
          <p:spPr bwMode="auto">
            <a:xfrm>
              <a:off x="148" y="527"/>
              <a:ext cx="4267" cy="3792"/>
            </a:xfrm>
            <a:prstGeom prst="roundRect">
              <a:avLst>
                <a:gd name="adj" fmla="val 18106"/>
              </a:avLst>
            </a:prstGeom>
            <a:solidFill>
              <a:srgbClr val="D6D6D0"/>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fr-FR" altLang="fr-FR"/>
            </a:p>
          </p:txBody>
        </p:sp>
        <p:sp>
          <p:nvSpPr>
            <p:cNvPr id="3078" name="Rectangle 3"/>
            <p:cNvSpPr>
              <a:spLocks noChangeArrowheads="1"/>
            </p:cNvSpPr>
            <p:nvPr/>
          </p:nvSpPr>
          <p:spPr bwMode="auto">
            <a:xfrm>
              <a:off x="0" y="0"/>
              <a:ext cx="5759" cy="527"/>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fr-FR" altLang="fr-FR"/>
            </a:p>
          </p:txBody>
        </p:sp>
        <p:pic>
          <p:nvPicPr>
            <p:cNvPr id="307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 y="1680"/>
              <a:ext cx="531" cy="106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80" name="Rectangle 5"/>
            <p:cNvSpPr>
              <a:spLocks noChangeArrowheads="1"/>
            </p:cNvSpPr>
            <p:nvPr/>
          </p:nvSpPr>
          <p:spPr bwMode="auto">
            <a:xfrm>
              <a:off x="17" y="3648"/>
              <a:ext cx="4398" cy="671"/>
            </a:xfrm>
            <a:prstGeom prst="rect">
              <a:avLst/>
            </a:prstGeom>
            <a:solidFill>
              <a:srgbClr val="D6D6D0"/>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itchFamily="18" charset="0"/>
                <a:buNone/>
              </a:pPr>
              <a:endParaRPr lang="fr-FR" altLang="fr-FR"/>
            </a:p>
          </p:txBody>
        </p:sp>
      </p:grpSp>
      <p:sp>
        <p:nvSpPr>
          <p:cNvPr id="3075" name="Rectangle 6"/>
          <p:cNvSpPr>
            <a:spLocks noGrp="1" noChangeArrowheads="1"/>
          </p:cNvSpPr>
          <p:nvPr>
            <p:ph type="title"/>
          </p:nvPr>
        </p:nvSpPr>
        <p:spPr>
          <a:xfrm>
            <a:off x="4932040" y="1628800"/>
            <a:ext cx="4680520" cy="3213720"/>
          </a:xfrm>
        </p:spPr>
        <p:txBody>
          <a:bodyPr lIns="91440" tIns="45720" rIns="91440" bIns="45720" anchor="b">
            <a:normAutofit/>
          </a:bodyPr>
          <a:lstStyle/>
          <a:p>
            <a:pPr algn="l"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altLang="fr-FR" sz="6000" b="1" dirty="0" smtClean="0"/>
              <a:t>Présentation synthétique </a:t>
            </a:r>
            <a:r>
              <a:rPr lang="fr-FR" altLang="fr-FR" sz="2400" b="1" dirty="0" smtClean="0"/>
              <a:t/>
            </a:r>
            <a:br>
              <a:rPr lang="fr-FR" altLang="fr-FR" sz="2400" b="1" dirty="0" smtClean="0"/>
            </a:br>
            <a:endParaRPr lang="fr-FR" altLang="fr-FR" sz="2400" b="1" dirty="0" smtClean="0"/>
          </a:p>
        </p:txBody>
      </p:sp>
      <p:sp>
        <p:nvSpPr>
          <p:cNvPr id="3076" name="Text Box 7"/>
          <p:cNvSpPr txBox="1">
            <a:spLocks noChangeArrowheads="1"/>
          </p:cNvSpPr>
          <p:nvPr/>
        </p:nvSpPr>
        <p:spPr bwMode="auto">
          <a:xfrm>
            <a:off x="1066800" y="5410200"/>
            <a:ext cx="5867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ts val="35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1D4896"/>
                </a:solidFill>
                <a:latin typeface="Arial" pitchFamily="34" charset="0"/>
                <a:ea typeface="ＭＳ Ｐゴシック" pitchFamily="34" charset="-128"/>
              </a:defRPr>
            </a:lvl1pPr>
            <a:lvl2pPr>
              <a:spcBef>
                <a:spcPts val="3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itchFamily="34" charset="0"/>
                <a:ea typeface="ＭＳ Ｐゴシック" pitchFamily="34" charset="-128"/>
              </a:defRPr>
            </a:lvl2pPr>
            <a:lvl3pPr>
              <a:spcBef>
                <a:spcPts val="3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itchFamily="34" charset="0"/>
                <a:ea typeface="ＭＳ Ｐゴシック" pitchFamily="34" charset="-128"/>
              </a:defRPr>
            </a:lvl3pPr>
            <a:lvl4pPr>
              <a:spcBef>
                <a:spcPts val="3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itchFamily="34" charset="0"/>
                <a:ea typeface="ＭＳ Ｐゴシック" pitchFamily="34" charset="-128"/>
              </a:defRPr>
            </a:lvl4pPr>
            <a:lvl5pPr>
              <a:spcBef>
                <a:spcPts val="300"/>
              </a:spcBef>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itchFamily="34" charset="0"/>
                <a:ea typeface="ＭＳ Ｐゴシック" pitchFamily="34" charset="-128"/>
              </a:defRPr>
            </a:lvl5pPr>
            <a:lvl6pPr marL="2514600" indent="-228600" defTabSz="449263" eaLnBrk="0" fontAlgn="base" hangingPunct="0">
              <a:spcBef>
                <a:spcPts val="3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itchFamily="34" charset="0"/>
                <a:ea typeface="ＭＳ Ｐゴシック" pitchFamily="34" charset="-128"/>
              </a:defRPr>
            </a:lvl6pPr>
            <a:lvl7pPr marL="2971800" indent="-228600" defTabSz="449263" eaLnBrk="0" fontAlgn="base" hangingPunct="0">
              <a:spcBef>
                <a:spcPts val="3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itchFamily="34" charset="0"/>
                <a:ea typeface="ＭＳ Ｐゴシック" pitchFamily="34" charset="-128"/>
              </a:defRPr>
            </a:lvl7pPr>
            <a:lvl8pPr marL="3429000" indent="-228600" defTabSz="449263" eaLnBrk="0" fontAlgn="base" hangingPunct="0">
              <a:spcBef>
                <a:spcPts val="3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itchFamily="34" charset="0"/>
                <a:ea typeface="ＭＳ Ｐゴシック" pitchFamily="34" charset="-128"/>
              </a:defRPr>
            </a:lvl8pPr>
            <a:lvl9pPr marL="3886200" indent="-228600" defTabSz="449263" eaLnBrk="0" fontAlgn="base" hangingPunct="0">
              <a:spcBef>
                <a:spcPts val="30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pitchFamily="34" charset="0"/>
                <a:ea typeface="ＭＳ Ｐゴシック" pitchFamily="34" charset="-128"/>
              </a:defRPr>
            </a:lvl9pPr>
          </a:lstStyle>
          <a:p>
            <a:pPr eaLnBrk="1" hangingPunct="1">
              <a:buClrTx/>
              <a:buFontTx/>
              <a:buNone/>
            </a:pPr>
            <a:r>
              <a:rPr lang="fr-FR" altLang="fr-FR" dirty="0" smtClean="0"/>
              <a:t>V0.1</a:t>
            </a:r>
            <a:endParaRPr lang="fr-FR" altLang="fr-FR" dirty="0"/>
          </a:p>
        </p:txBody>
      </p:sp>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11" y="0"/>
            <a:ext cx="4862743" cy="6889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oneTexte 1"/>
          <p:cNvSpPr txBox="1"/>
          <p:nvPr/>
        </p:nvSpPr>
        <p:spPr>
          <a:xfrm>
            <a:off x="4860032" y="6575407"/>
            <a:ext cx="648072" cy="276999"/>
          </a:xfrm>
          <a:prstGeom prst="rect">
            <a:avLst/>
          </a:prstGeom>
          <a:noFill/>
        </p:spPr>
        <p:txBody>
          <a:bodyPr wrap="square" rtlCol="0">
            <a:spAutoFit/>
          </a:bodyPr>
          <a:lstStyle/>
          <a:p>
            <a:r>
              <a:rPr lang="fr-FR" sz="1200" dirty="0" smtClean="0"/>
              <a:t>V0.93</a:t>
            </a:r>
          </a:p>
        </p:txBody>
      </p:sp>
      <p:pic>
        <p:nvPicPr>
          <p:cNvPr id="11" name="Image 12" descr="logo-sgmap.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5670479"/>
      </p:ext>
    </p:extLst>
  </p:cSld>
  <p:clrMapOvr>
    <a:masterClrMapping/>
  </p:clrMapOvr>
  <mc:AlternateContent xmlns:mc="http://schemas.openxmlformats.org/markup-compatibility/2006" xmlns:p14="http://schemas.microsoft.com/office/powerpoint/2010/main">
    <mc:Choice Requires="p14">
      <p:transition p14:dur="0" advTm="6082"/>
    </mc:Choice>
    <mc:Fallback xmlns="">
      <p:transition advTm="6082"/>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9"/>
          <p:cNvSpPr>
            <a:spLocks noChangeArrowheads="1"/>
          </p:cNvSpPr>
          <p:nvPr/>
        </p:nvSpPr>
        <p:spPr bwMode="auto">
          <a:xfrm>
            <a:off x="611188" y="1773238"/>
            <a:ext cx="8137525" cy="3960018"/>
          </a:xfrm>
          <a:prstGeom prst="homePlate">
            <a:avLst>
              <a:gd name="adj" fmla="val 0"/>
            </a:avLst>
          </a:prstGeom>
          <a:solidFill>
            <a:schemeClr val="tx2">
              <a:alpha val="5098"/>
            </a:schemeClr>
          </a:solidFill>
          <a:ln w="3175" cap="rnd">
            <a:solidFill>
              <a:schemeClr val="tx2"/>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8" charset="0"/>
              <a:buNone/>
            </a:pPr>
            <a:endParaRPr lang="fr-FR" altLang="fr-FR" sz="1200" dirty="0">
              <a:solidFill>
                <a:srgbClr val="FFFFFF"/>
              </a:solidFill>
            </a:endParaRPr>
          </a:p>
        </p:txBody>
      </p:sp>
      <p:sp>
        <p:nvSpPr>
          <p:cNvPr id="6147" name="Text Box 1"/>
          <p:cNvSpPr txBox="1">
            <a:spLocks noChangeArrowheads="1"/>
          </p:cNvSpPr>
          <p:nvPr/>
        </p:nvSpPr>
        <p:spPr bwMode="auto">
          <a:xfrm>
            <a:off x="323850" y="239713"/>
            <a:ext cx="8712200" cy="1150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9pPr>
          </a:lstStyle>
          <a:p>
            <a:pPr defTabSz="449263" fontAlgn="base">
              <a:spcBef>
                <a:spcPct val="0"/>
              </a:spcBef>
              <a:spcAft>
                <a:spcPct val="0"/>
              </a:spcAft>
              <a:buSzPct val="100000"/>
              <a:defRPr/>
            </a:pPr>
            <a:r>
              <a:rPr lang="fr-FR" altLang="fr-FR" sz="2000" b="1" dirty="0" smtClean="0">
                <a:solidFill>
                  <a:srgbClr val="1D4896"/>
                </a:solidFill>
                <a:latin typeface="Arial"/>
                <a:cs typeface="Times New Roman" panose="02020603050405020304" pitchFamily="18" charset="0"/>
              </a:rPr>
              <a:t>FranceConnect : Le triple effet </a:t>
            </a:r>
          </a:p>
        </p:txBody>
      </p:sp>
      <p:sp>
        <p:nvSpPr>
          <p:cNvPr id="7" name="Text Box 2"/>
          <p:cNvSpPr txBox="1">
            <a:spLocks noChangeArrowheads="1"/>
          </p:cNvSpPr>
          <p:nvPr/>
        </p:nvSpPr>
        <p:spPr bwMode="auto">
          <a:xfrm>
            <a:off x="539750" y="1844675"/>
            <a:ext cx="8040688" cy="36725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itchFamily="34" charset="0"/>
                <a:ea typeface="ＭＳ Ｐゴシック" pitchFamily="34" charset="-128"/>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itchFamily="34" charset="0"/>
                <a:ea typeface="ＭＳ Ｐゴシック" pitchFamily="34"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itchFamily="34" charset="0"/>
                <a:ea typeface="ＭＳ Ｐゴシック" pitchFamily="34"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itchFamily="34" charset="0"/>
                <a:ea typeface="ＭＳ Ｐゴシック" pitchFamily="34"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itchFamily="34"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itchFamily="34"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itchFamily="34"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itchFamily="34"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itchFamily="34" charset="0"/>
                <a:ea typeface="ＭＳ Ｐゴシック" pitchFamily="34" charset="-128"/>
              </a:defRPr>
            </a:lvl9pPr>
          </a:lstStyle>
          <a:p>
            <a:pPr marL="57150" indent="0" defTabSz="449263" eaLnBrk="0" fontAlgn="base" hangingPunct="0">
              <a:spcBef>
                <a:spcPts val="300"/>
              </a:spcBef>
              <a:spcAft>
                <a:spcPct val="0"/>
              </a:spcAft>
              <a:buClr>
                <a:srgbClr val="E32624"/>
              </a:buClr>
              <a:buSzPct val="100000"/>
              <a:buFont typeface="Times New Roman" pitchFamily="18" charset="0"/>
              <a:buNone/>
              <a:defRPr/>
            </a:pPr>
            <a:r>
              <a:rPr lang="fr-FR" altLang="fr-FR" sz="2000" b="1" dirty="0" smtClean="0">
                <a:solidFill>
                  <a:srgbClr val="FF0000"/>
                </a:solidFill>
                <a:latin typeface="Calibri" panose="020F0502020204030204" pitchFamily="34" charset="0"/>
              </a:rPr>
              <a:t>Les 3 vertus de FranceConnect :</a:t>
            </a:r>
            <a:endParaRPr lang="fr-FR" altLang="fr-FR" sz="2000" b="1" dirty="0" smtClean="0">
              <a:solidFill>
                <a:schemeClr val="tx1"/>
              </a:solidFill>
              <a:latin typeface="Calibri" panose="020F0502020204030204" pitchFamily="34" charset="0"/>
            </a:endParaRPr>
          </a:p>
          <a:p>
            <a:pPr marL="514350" indent="-457200" defTabSz="449263" eaLnBrk="0" fontAlgn="base" hangingPunct="0">
              <a:spcBef>
                <a:spcPts val="300"/>
              </a:spcBef>
              <a:spcAft>
                <a:spcPct val="0"/>
              </a:spcAft>
              <a:buClr>
                <a:srgbClr val="E32624"/>
              </a:buClr>
              <a:buSzPct val="100000"/>
              <a:buFont typeface="+mj-lt"/>
              <a:buAutoNum type="arabicPeriod"/>
              <a:defRPr/>
            </a:pPr>
            <a:r>
              <a:rPr lang="fr-FR" altLang="fr-FR" sz="2000" b="1" dirty="0" smtClean="0">
                <a:solidFill>
                  <a:schemeClr val="tx1"/>
                </a:solidFill>
                <a:latin typeface="Calibri" panose="020F0502020204030204" pitchFamily="34" charset="0"/>
              </a:rPr>
              <a:t>FranceConnect offre la possibilité aux </a:t>
            </a:r>
            <a:r>
              <a:rPr lang="fr-FR" altLang="fr-FR" sz="2000" b="1" dirty="0">
                <a:solidFill>
                  <a:schemeClr val="tx1"/>
                </a:solidFill>
                <a:latin typeface="Calibri" panose="020F0502020204030204" pitchFamily="34" charset="0"/>
              </a:rPr>
              <a:t>usagers </a:t>
            </a:r>
            <a:r>
              <a:rPr lang="fr-FR" altLang="fr-FR" sz="2000" b="1" dirty="0" smtClean="0">
                <a:solidFill>
                  <a:schemeClr val="tx1"/>
                </a:solidFill>
                <a:latin typeface="Calibri" panose="020F0502020204030204" pitchFamily="34" charset="0"/>
              </a:rPr>
              <a:t>de se connecter à toutes les administrations à l’aide d’un seul bouton.</a:t>
            </a:r>
          </a:p>
          <a:p>
            <a:pPr marL="514350" indent="-457200" defTabSz="449263" eaLnBrk="0" fontAlgn="base" hangingPunct="0">
              <a:spcBef>
                <a:spcPts val="300"/>
              </a:spcBef>
              <a:spcAft>
                <a:spcPct val="0"/>
              </a:spcAft>
              <a:buClr>
                <a:srgbClr val="E32624"/>
              </a:buClr>
              <a:buSzPct val="100000"/>
              <a:buFont typeface="+mj-lt"/>
              <a:buAutoNum type="arabicPeriod"/>
              <a:defRPr/>
            </a:pPr>
            <a:endParaRPr lang="fr-FR" altLang="fr-FR" sz="2000" b="1" dirty="0" smtClean="0">
              <a:solidFill>
                <a:schemeClr val="tx1"/>
              </a:solidFill>
              <a:latin typeface="Calibri" panose="020F0502020204030204" pitchFamily="34" charset="0"/>
            </a:endParaRPr>
          </a:p>
          <a:p>
            <a:pPr marL="514350" indent="-457200" defTabSz="449263" eaLnBrk="0" fontAlgn="base" hangingPunct="0">
              <a:spcBef>
                <a:spcPts val="300"/>
              </a:spcBef>
              <a:spcAft>
                <a:spcPct val="0"/>
              </a:spcAft>
              <a:buClr>
                <a:srgbClr val="E32624"/>
              </a:buClr>
              <a:buSzPct val="100000"/>
              <a:buFont typeface="+mj-lt"/>
              <a:buAutoNum type="arabicPeriod"/>
              <a:defRPr/>
            </a:pPr>
            <a:r>
              <a:rPr lang="fr-FR" altLang="fr-FR" sz="2000" b="1" dirty="0" smtClean="0">
                <a:solidFill>
                  <a:schemeClr val="tx1"/>
                </a:solidFill>
                <a:latin typeface="Calibri" panose="020F0502020204030204" pitchFamily="34" charset="0"/>
              </a:rPr>
              <a:t>Fortes </a:t>
            </a:r>
            <a:r>
              <a:rPr lang="fr-FR" altLang="fr-FR" sz="2000" b="1" dirty="0">
                <a:solidFill>
                  <a:schemeClr val="tx1"/>
                </a:solidFill>
                <a:latin typeface="Calibri" panose="020F0502020204030204" pitchFamily="34" charset="0"/>
              </a:rPr>
              <a:t>de l’identité </a:t>
            </a:r>
            <a:r>
              <a:rPr lang="fr-FR" altLang="fr-FR" sz="2000" b="1" u="sng" dirty="0" smtClean="0">
                <a:solidFill>
                  <a:schemeClr val="tx1"/>
                </a:solidFill>
                <a:latin typeface="Calibri" panose="020F0502020204030204" pitchFamily="34" charset="0"/>
              </a:rPr>
              <a:t>vérifiée</a:t>
            </a:r>
            <a:r>
              <a:rPr lang="fr-FR" altLang="fr-FR" sz="2000" b="1" dirty="0" smtClean="0">
                <a:solidFill>
                  <a:schemeClr val="tx1"/>
                </a:solidFill>
                <a:latin typeface="Calibri" panose="020F0502020204030204" pitchFamily="34" charset="0"/>
              </a:rPr>
              <a:t> transmise </a:t>
            </a:r>
            <a:r>
              <a:rPr lang="fr-FR" altLang="fr-FR" sz="2000" b="1" dirty="0" smtClean="0">
                <a:solidFill>
                  <a:schemeClr val="tx1"/>
                </a:solidFill>
                <a:latin typeface="Calibri" panose="020F0502020204030204" pitchFamily="34" charset="0"/>
              </a:rPr>
              <a:t>via FranceConnect, les autorités administratives peuvent fournir de nouveaux services personnalisés </a:t>
            </a:r>
            <a:r>
              <a:rPr lang="fr-FR" altLang="fr-FR" sz="2000" b="1" dirty="0">
                <a:solidFill>
                  <a:schemeClr val="tx1"/>
                </a:solidFill>
                <a:latin typeface="Calibri" panose="020F0502020204030204" pitchFamily="34" charset="0"/>
              </a:rPr>
              <a:t>aux </a:t>
            </a:r>
            <a:r>
              <a:rPr lang="fr-FR" altLang="fr-FR" sz="2000" b="1" dirty="0" smtClean="0">
                <a:solidFill>
                  <a:schemeClr val="tx1"/>
                </a:solidFill>
                <a:latin typeface="Calibri" panose="020F0502020204030204" pitchFamily="34" charset="0"/>
              </a:rPr>
              <a:t>usagers, ne leurs demandant pas de justificatifs d’identité.</a:t>
            </a:r>
          </a:p>
          <a:p>
            <a:pPr marL="514350" indent="-457200" defTabSz="449263" eaLnBrk="0" fontAlgn="base" hangingPunct="0">
              <a:spcBef>
                <a:spcPts val="300"/>
              </a:spcBef>
              <a:spcAft>
                <a:spcPct val="0"/>
              </a:spcAft>
              <a:buClr>
                <a:srgbClr val="E32624"/>
              </a:buClr>
              <a:buSzPct val="100000"/>
              <a:buFont typeface="+mj-lt"/>
              <a:buAutoNum type="arabicPeriod"/>
              <a:defRPr/>
            </a:pPr>
            <a:endParaRPr lang="fr-FR" altLang="fr-FR" sz="2000" b="1" dirty="0" smtClean="0">
              <a:solidFill>
                <a:schemeClr val="tx1"/>
              </a:solidFill>
              <a:latin typeface="Calibri" panose="020F0502020204030204" pitchFamily="34" charset="0"/>
            </a:endParaRPr>
          </a:p>
          <a:p>
            <a:pPr marL="514350" indent="-457200" defTabSz="449263" eaLnBrk="0" fontAlgn="base" hangingPunct="0">
              <a:spcBef>
                <a:spcPts val="300"/>
              </a:spcBef>
              <a:spcAft>
                <a:spcPct val="0"/>
              </a:spcAft>
              <a:buClr>
                <a:srgbClr val="E32624"/>
              </a:buClr>
              <a:buSzPct val="100000"/>
              <a:buFont typeface="+mj-lt"/>
              <a:buAutoNum type="arabicPeriod"/>
              <a:defRPr/>
            </a:pPr>
            <a:r>
              <a:rPr lang="fr-FR" altLang="fr-FR" sz="2000" b="1" dirty="0" smtClean="0">
                <a:solidFill>
                  <a:schemeClr val="tx1"/>
                </a:solidFill>
                <a:latin typeface="Calibri" panose="020F0502020204030204" pitchFamily="34" charset="0"/>
              </a:rPr>
              <a:t>Pour les usagers et les autorités administratives, FranceConnect assure la traçabilité et la transparence des données manipulées lors des démarches.</a:t>
            </a:r>
            <a:endParaRPr lang="fr-FR" altLang="fr-FR" sz="2000" dirty="0" smtClean="0">
              <a:solidFill>
                <a:schemeClr val="tx1"/>
              </a:solidFill>
              <a:latin typeface="Calibri" panose="020F0502020204030204" pitchFamily="34" charset="0"/>
            </a:endParaRPr>
          </a:p>
        </p:txBody>
      </p:sp>
    </p:spTree>
    <p:extLst>
      <p:ext uri="{BB962C8B-B14F-4D97-AF65-F5344CB8AC3E}">
        <p14:creationId xmlns:p14="http://schemas.microsoft.com/office/powerpoint/2010/main" val="451663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260648"/>
            <a:ext cx="8655496" cy="914400"/>
          </a:xfrm>
        </p:spPr>
        <p:txBody>
          <a:bodyPr/>
          <a:lstStyle/>
          <a:p>
            <a:r>
              <a:rPr lang="fr-FR" dirty="0"/>
              <a:t>Identité numérique et </a:t>
            </a:r>
            <a:r>
              <a:rPr lang="fr-FR" dirty="0" smtClean="0"/>
              <a:t>FranceConnect</a:t>
            </a:r>
            <a:r>
              <a:rPr lang="fr-FR" dirty="0"/>
              <a:t/>
            </a:r>
            <a:br>
              <a:rPr lang="fr-FR" dirty="0"/>
            </a:br>
            <a:r>
              <a:rPr lang="fr-FR" dirty="0" smtClean="0"/>
              <a:t>Principe de fonctionnement du bouton FranceConnect</a:t>
            </a:r>
            <a:endParaRPr lang="fr-FR" dirty="0"/>
          </a:p>
        </p:txBody>
      </p:sp>
      <p:sp>
        <p:nvSpPr>
          <p:cNvPr id="83" name="Rectangle à coins arrondis 82"/>
          <p:cNvSpPr/>
          <p:nvPr/>
        </p:nvSpPr>
        <p:spPr bwMode="auto">
          <a:xfrm>
            <a:off x="4966468" y="1443800"/>
            <a:ext cx="2147336" cy="1034329"/>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dirty="0">
                <a:solidFill>
                  <a:srgbClr val="000000"/>
                </a:solidFill>
              </a:rPr>
              <a:t>Fournisseur d’identité et d’authentification</a:t>
            </a:r>
          </a:p>
        </p:txBody>
      </p:sp>
      <p:sp>
        <p:nvSpPr>
          <p:cNvPr id="84" name="Rectangle à coins arrondis 83"/>
          <p:cNvSpPr/>
          <p:nvPr/>
        </p:nvSpPr>
        <p:spPr bwMode="auto">
          <a:xfrm>
            <a:off x="3189701" y="4765539"/>
            <a:ext cx="2114710" cy="957328"/>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b="1" dirty="0" smtClean="0">
                <a:solidFill>
                  <a:srgbClr val="000000"/>
                </a:solidFill>
              </a:rPr>
              <a:t>Portail</a:t>
            </a:r>
            <a:r>
              <a:rPr lang="fr-FR" dirty="0" smtClean="0">
                <a:solidFill>
                  <a:srgbClr val="000000"/>
                </a:solidFill>
              </a:rPr>
              <a:t> du fournisseur </a:t>
            </a:r>
            <a:r>
              <a:rPr lang="fr-FR" dirty="0">
                <a:solidFill>
                  <a:srgbClr val="000000"/>
                </a:solidFill>
              </a:rPr>
              <a:t>de </a:t>
            </a:r>
            <a:r>
              <a:rPr lang="fr-FR" dirty="0" smtClean="0">
                <a:solidFill>
                  <a:srgbClr val="000000"/>
                </a:solidFill>
              </a:rPr>
              <a:t>services</a:t>
            </a:r>
            <a:endParaRPr lang="fr-FR" dirty="0">
              <a:solidFill>
                <a:srgbClr val="000000"/>
              </a:solidFill>
            </a:endParaRPr>
          </a:p>
        </p:txBody>
      </p:sp>
      <p:pic>
        <p:nvPicPr>
          <p:cNvPr id="89" name="Picture 7" descr="E:\Icones\1990icones\apps\package_program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3046" y="5766718"/>
            <a:ext cx="623640" cy="623640"/>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à coins arrondis 89"/>
          <p:cNvSpPr/>
          <p:nvPr/>
        </p:nvSpPr>
        <p:spPr bwMode="auto">
          <a:xfrm>
            <a:off x="3222286" y="2844669"/>
            <a:ext cx="1949620" cy="519673"/>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dirty="0" smtClean="0">
                <a:solidFill>
                  <a:srgbClr val="000000"/>
                </a:solidFill>
              </a:rPr>
              <a:t>FranceConnect </a:t>
            </a:r>
            <a:endParaRPr lang="fr-FR" dirty="0">
              <a:solidFill>
                <a:srgbClr val="000000"/>
              </a:solidFill>
            </a:endParaRPr>
          </a:p>
        </p:txBody>
      </p:sp>
      <p:pic>
        <p:nvPicPr>
          <p:cNvPr id="1026" name="Picture 2" descr="E:\Icones\1990icones\apps\palm.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86598" y="5480474"/>
            <a:ext cx="484786" cy="48478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pbron-adc\Pictures\Cliparts\bill-homme-personne-utilisateur-icone-6596-128.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534" y="4807334"/>
            <a:ext cx="778399" cy="77839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 descr="C:\Users\pbron-adc\Pictures\Cliparts\Computer_and_Desktop.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2491" y="4854997"/>
            <a:ext cx="696500" cy="552983"/>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8" descr="C:\Users\pbron-adc\Pictures\Cliparts\tablet_PC_2.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25302" y="4468653"/>
            <a:ext cx="407378" cy="277017"/>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p:cNvSpPr txBox="1"/>
          <p:nvPr/>
        </p:nvSpPr>
        <p:spPr>
          <a:xfrm>
            <a:off x="88929" y="5585733"/>
            <a:ext cx="1755609" cy="892552"/>
          </a:xfrm>
          <a:prstGeom prst="rect">
            <a:avLst/>
          </a:prstGeom>
          <a:noFill/>
        </p:spPr>
        <p:txBody>
          <a:bodyPr wrap="none" rtlCol="0">
            <a:spAutoFit/>
          </a:bodyPr>
          <a:lstStyle/>
          <a:p>
            <a:pPr algn="ctr" eaLnBrk="0" fontAlgn="base" hangingPunct="0">
              <a:spcBef>
                <a:spcPct val="0"/>
              </a:spcBef>
              <a:spcAft>
                <a:spcPct val="0"/>
              </a:spcAft>
            </a:pPr>
            <a:r>
              <a:rPr lang="fr-FR" sz="2400" dirty="0" smtClean="0">
                <a:solidFill>
                  <a:srgbClr val="000000"/>
                </a:solidFill>
              </a:rPr>
              <a:t>Usager</a:t>
            </a:r>
          </a:p>
          <a:p>
            <a:pPr eaLnBrk="0" fontAlgn="base" hangingPunct="0">
              <a:spcBef>
                <a:spcPct val="0"/>
              </a:spcBef>
              <a:spcAft>
                <a:spcPct val="0"/>
              </a:spcAft>
            </a:pPr>
            <a:r>
              <a:rPr lang="fr-FR" sz="1400" i="1" dirty="0" smtClean="0">
                <a:solidFill>
                  <a:srgbClr val="000000"/>
                </a:solidFill>
              </a:rPr>
              <a:t>(personne physique</a:t>
            </a:r>
          </a:p>
          <a:p>
            <a:pPr eaLnBrk="0" fontAlgn="base" hangingPunct="0">
              <a:spcBef>
                <a:spcPct val="0"/>
              </a:spcBef>
              <a:spcAft>
                <a:spcPct val="0"/>
              </a:spcAft>
            </a:pPr>
            <a:r>
              <a:rPr lang="fr-FR" sz="1400" i="1" dirty="0" smtClean="0">
                <a:solidFill>
                  <a:srgbClr val="000000"/>
                </a:solidFill>
              </a:rPr>
              <a:t>ou morale)</a:t>
            </a:r>
            <a:endParaRPr lang="fr-FR" sz="1400" i="1" dirty="0">
              <a:solidFill>
                <a:srgbClr val="000000"/>
              </a:solidFill>
            </a:endParaRPr>
          </a:p>
        </p:txBody>
      </p:sp>
      <p:cxnSp>
        <p:nvCxnSpPr>
          <p:cNvPr id="14" name="Connecteur en arc 13"/>
          <p:cNvCxnSpPr>
            <a:stCxn id="90" idx="0"/>
            <a:endCxn id="83" idx="1"/>
          </p:cNvCxnSpPr>
          <p:nvPr/>
        </p:nvCxnSpPr>
        <p:spPr bwMode="auto">
          <a:xfrm rot="5400000" flipH="1" flipV="1">
            <a:off x="4139930" y="2018131"/>
            <a:ext cx="883704" cy="769372"/>
          </a:xfrm>
          <a:prstGeom prst="curvedConnector2">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5" name="Accolade ouvrante 44"/>
          <p:cNvSpPr/>
          <p:nvPr/>
        </p:nvSpPr>
        <p:spPr bwMode="auto">
          <a:xfrm rot="10800000">
            <a:off x="2424091" y="4374962"/>
            <a:ext cx="504056" cy="1578745"/>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r-FR" sz="2400">
              <a:solidFill>
                <a:srgbClr val="000000"/>
              </a:solidFill>
            </a:endParaRPr>
          </a:p>
        </p:txBody>
      </p:sp>
      <p:pic>
        <p:nvPicPr>
          <p:cNvPr id="72" name="Image 7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96709" y="4405857"/>
            <a:ext cx="251155" cy="269706"/>
          </a:xfrm>
          <a:prstGeom prst="rect">
            <a:avLst/>
          </a:prstGeom>
        </p:spPr>
      </p:pic>
      <p:cxnSp>
        <p:nvCxnSpPr>
          <p:cNvPr id="76" name="Connecteur en arc 75"/>
          <p:cNvCxnSpPr>
            <a:stCxn id="90" idx="2"/>
            <a:endCxn id="33" idx="0"/>
          </p:cNvCxnSpPr>
          <p:nvPr/>
        </p:nvCxnSpPr>
        <p:spPr bwMode="auto">
          <a:xfrm rot="5400000">
            <a:off x="3686160" y="3821956"/>
            <a:ext cx="968550" cy="53323"/>
          </a:xfrm>
          <a:prstGeom prst="curvedConnector3">
            <a:avLst>
              <a:gd name="adj1" fmla="val 50000"/>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33"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19872" y="4332892"/>
            <a:ext cx="144780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 name="Picture 5" descr="E:\Icones\1990icones\apps\package_development.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74871" y="2474845"/>
            <a:ext cx="629660" cy="62966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bourel.net/images/cles.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113804" y="1443800"/>
            <a:ext cx="1409648" cy="108012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thumbs.dreamstime.com/z/cl%C3%A9-d-676171.jpg"/>
          <p:cNvPicPr>
            <a:picLocks noChangeAspect="1" noChangeArrowheads="1"/>
          </p:cNvPicPr>
          <p:nvPr/>
        </p:nvPicPr>
        <p:blipFill rotWithShape="1">
          <a:blip r:embed="rId12" cstate="print">
            <a:extLst>
              <a:ext uri="{BEBA8EAE-BF5A-486C-A8C5-ECC9F3942E4B}">
                <a14:imgProps xmlns:a14="http://schemas.microsoft.com/office/drawing/2010/main">
                  <a14:imgLayer r:embed="rId13">
                    <a14:imgEffect>
                      <a14:backgroundRemoval t="9176" b="82584" l="10000" r="90000"/>
                    </a14:imgEffect>
                  </a14:imgLayer>
                </a14:imgProps>
              </a:ext>
              <a:ext uri="{28A0092B-C50C-407E-A947-70E740481C1C}">
                <a14:useLocalDpi xmlns:a14="http://schemas.microsoft.com/office/drawing/2010/main" val="0"/>
              </a:ext>
            </a:extLst>
          </a:blip>
          <a:srcRect b="8240"/>
          <a:stretch/>
        </p:blipFill>
        <p:spPr bwMode="auto">
          <a:xfrm>
            <a:off x="4734708" y="1327041"/>
            <a:ext cx="874396" cy="656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851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fade">
                                      <p:cBhvr>
                                        <p:cTn id="25" dur="1000"/>
                                        <p:tgtEl>
                                          <p:spTgt spid="72"/>
                                        </p:tgtEl>
                                      </p:cBhvr>
                                    </p:animEffect>
                                    <p:anim calcmode="lin" valueType="num">
                                      <p:cBhvr>
                                        <p:cTn id="26" dur="1000" fill="hold"/>
                                        <p:tgtEl>
                                          <p:spTgt spid="72"/>
                                        </p:tgtEl>
                                        <p:attrNameLst>
                                          <p:attrName>ppt_x</p:attrName>
                                        </p:attrNameLst>
                                      </p:cBhvr>
                                      <p:tavLst>
                                        <p:tav tm="0">
                                          <p:val>
                                            <p:strVal val="#ppt_x"/>
                                          </p:val>
                                        </p:tav>
                                        <p:tav tm="100000">
                                          <p:val>
                                            <p:strVal val="#ppt_x"/>
                                          </p:val>
                                        </p:tav>
                                      </p:tavLst>
                                    </p:anim>
                                    <p:anim calcmode="lin" valueType="num">
                                      <p:cBhvr>
                                        <p:cTn id="27" dur="1000" fill="hold"/>
                                        <p:tgtEl>
                                          <p:spTgt spid="72"/>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fade">
                                      <p:cBhvr>
                                        <p:cTn id="30" dur="1000"/>
                                        <p:tgtEl>
                                          <p:spTgt spid="33"/>
                                        </p:tgtEl>
                                      </p:cBhvr>
                                    </p:animEffect>
                                    <p:anim calcmode="lin" valueType="num">
                                      <p:cBhvr>
                                        <p:cTn id="31" dur="1000" fill="hold"/>
                                        <p:tgtEl>
                                          <p:spTgt spid="33"/>
                                        </p:tgtEl>
                                        <p:attrNameLst>
                                          <p:attrName>ppt_x</p:attrName>
                                        </p:attrNameLst>
                                      </p:cBhvr>
                                      <p:tavLst>
                                        <p:tav tm="0">
                                          <p:val>
                                            <p:strVal val="#ppt_x"/>
                                          </p:val>
                                        </p:tav>
                                        <p:tav tm="100000">
                                          <p:val>
                                            <p:strVal val="#ppt_x"/>
                                          </p:val>
                                        </p:tav>
                                      </p:tavLst>
                                    </p:anim>
                                    <p:anim calcmode="lin" valueType="num">
                                      <p:cBhvr>
                                        <p:cTn id="32"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76"/>
                                        </p:tgtEl>
                                        <p:attrNameLst>
                                          <p:attrName>style.visibility</p:attrName>
                                        </p:attrNameLst>
                                      </p:cBhvr>
                                      <p:to>
                                        <p:strVal val="visible"/>
                                      </p:to>
                                    </p:set>
                                    <p:animEffect transition="in" filter="fade">
                                      <p:cBhvr>
                                        <p:cTn id="37" dur="1000"/>
                                        <p:tgtEl>
                                          <p:spTgt spid="76"/>
                                        </p:tgtEl>
                                      </p:cBhvr>
                                    </p:animEffect>
                                    <p:anim calcmode="lin" valueType="num">
                                      <p:cBhvr>
                                        <p:cTn id="38" dur="1000" fill="hold"/>
                                        <p:tgtEl>
                                          <p:spTgt spid="76"/>
                                        </p:tgtEl>
                                        <p:attrNameLst>
                                          <p:attrName>ppt_x</p:attrName>
                                        </p:attrNameLst>
                                      </p:cBhvr>
                                      <p:tavLst>
                                        <p:tav tm="0">
                                          <p:val>
                                            <p:strVal val="#ppt_x"/>
                                          </p:val>
                                        </p:tav>
                                        <p:tav tm="100000">
                                          <p:val>
                                            <p:strVal val="#ppt_x"/>
                                          </p:val>
                                        </p:tav>
                                      </p:tavLst>
                                    </p:anim>
                                    <p:anim calcmode="lin" valueType="num">
                                      <p:cBhvr>
                                        <p:cTn id="39" dur="1000" fill="hold"/>
                                        <p:tgtEl>
                                          <p:spTgt spid="76"/>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90"/>
                                        </p:tgtEl>
                                        <p:attrNameLst>
                                          <p:attrName>style.visibility</p:attrName>
                                        </p:attrNameLst>
                                      </p:cBhvr>
                                      <p:to>
                                        <p:strVal val="visible"/>
                                      </p:to>
                                    </p:set>
                                    <p:animEffect transition="in" filter="fade">
                                      <p:cBhvr>
                                        <p:cTn id="42" dur="1000"/>
                                        <p:tgtEl>
                                          <p:spTgt spid="90"/>
                                        </p:tgtEl>
                                      </p:cBhvr>
                                    </p:animEffect>
                                    <p:anim calcmode="lin" valueType="num">
                                      <p:cBhvr>
                                        <p:cTn id="43" dur="1000" fill="hold"/>
                                        <p:tgtEl>
                                          <p:spTgt spid="90"/>
                                        </p:tgtEl>
                                        <p:attrNameLst>
                                          <p:attrName>ppt_x</p:attrName>
                                        </p:attrNameLst>
                                      </p:cBhvr>
                                      <p:tavLst>
                                        <p:tav tm="0">
                                          <p:val>
                                            <p:strVal val="#ppt_x"/>
                                          </p:val>
                                        </p:tav>
                                        <p:tav tm="100000">
                                          <p:val>
                                            <p:strVal val="#ppt_x"/>
                                          </p:val>
                                        </p:tav>
                                      </p:tavLst>
                                    </p:anim>
                                    <p:anim calcmode="lin" valueType="num">
                                      <p:cBhvr>
                                        <p:cTn id="44" dur="1000" fill="hold"/>
                                        <p:tgtEl>
                                          <p:spTgt spid="90"/>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87"/>
                                        </p:tgtEl>
                                        <p:attrNameLst>
                                          <p:attrName>style.visibility</p:attrName>
                                        </p:attrNameLst>
                                      </p:cBhvr>
                                      <p:to>
                                        <p:strVal val="visible"/>
                                      </p:to>
                                    </p:set>
                                    <p:animEffect transition="in" filter="fade">
                                      <p:cBhvr>
                                        <p:cTn id="47" dur="1000"/>
                                        <p:tgtEl>
                                          <p:spTgt spid="87"/>
                                        </p:tgtEl>
                                      </p:cBhvr>
                                    </p:animEffect>
                                    <p:anim calcmode="lin" valueType="num">
                                      <p:cBhvr>
                                        <p:cTn id="48" dur="1000" fill="hold"/>
                                        <p:tgtEl>
                                          <p:spTgt spid="87"/>
                                        </p:tgtEl>
                                        <p:attrNameLst>
                                          <p:attrName>ppt_x</p:attrName>
                                        </p:attrNameLst>
                                      </p:cBhvr>
                                      <p:tavLst>
                                        <p:tav tm="0">
                                          <p:val>
                                            <p:strVal val="#ppt_x"/>
                                          </p:val>
                                        </p:tav>
                                        <p:tav tm="100000">
                                          <p:val>
                                            <p:strVal val="#ppt_x"/>
                                          </p:val>
                                        </p:tav>
                                      </p:tavLst>
                                    </p:anim>
                                    <p:anim calcmode="lin" valueType="num">
                                      <p:cBhvr>
                                        <p:cTn id="49" dur="1000" fill="hold"/>
                                        <p:tgtEl>
                                          <p:spTgt spid="87"/>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1000"/>
                                        <p:tgtEl>
                                          <p:spTgt spid="14"/>
                                        </p:tgtEl>
                                      </p:cBhvr>
                                    </p:animEffect>
                                    <p:anim calcmode="lin" valueType="num">
                                      <p:cBhvr>
                                        <p:cTn id="55" dur="1000" fill="hold"/>
                                        <p:tgtEl>
                                          <p:spTgt spid="14"/>
                                        </p:tgtEl>
                                        <p:attrNameLst>
                                          <p:attrName>ppt_x</p:attrName>
                                        </p:attrNameLst>
                                      </p:cBhvr>
                                      <p:tavLst>
                                        <p:tav tm="0">
                                          <p:val>
                                            <p:strVal val="#ppt_x"/>
                                          </p:val>
                                        </p:tav>
                                        <p:tav tm="100000">
                                          <p:val>
                                            <p:strVal val="#ppt_x"/>
                                          </p:val>
                                        </p:tav>
                                      </p:tavLst>
                                    </p:anim>
                                    <p:anim calcmode="lin" valueType="num">
                                      <p:cBhvr>
                                        <p:cTn id="56" dur="1000" fill="hold"/>
                                        <p:tgtEl>
                                          <p:spTgt spid="14"/>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83"/>
                                        </p:tgtEl>
                                        <p:attrNameLst>
                                          <p:attrName>style.visibility</p:attrName>
                                        </p:attrNameLst>
                                      </p:cBhvr>
                                      <p:to>
                                        <p:strVal val="visible"/>
                                      </p:to>
                                    </p:set>
                                    <p:animEffect transition="in" filter="fade">
                                      <p:cBhvr>
                                        <p:cTn id="59" dur="1000"/>
                                        <p:tgtEl>
                                          <p:spTgt spid="83"/>
                                        </p:tgtEl>
                                      </p:cBhvr>
                                    </p:animEffect>
                                    <p:anim calcmode="lin" valueType="num">
                                      <p:cBhvr>
                                        <p:cTn id="60" dur="1000" fill="hold"/>
                                        <p:tgtEl>
                                          <p:spTgt spid="83"/>
                                        </p:tgtEl>
                                        <p:attrNameLst>
                                          <p:attrName>ppt_x</p:attrName>
                                        </p:attrNameLst>
                                      </p:cBhvr>
                                      <p:tavLst>
                                        <p:tav tm="0">
                                          <p:val>
                                            <p:strVal val="#ppt_x"/>
                                          </p:val>
                                        </p:tav>
                                        <p:tav tm="100000">
                                          <p:val>
                                            <p:strVal val="#ppt_x"/>
                                          </p:val>
                                        </p:tav>
                                      </p:tavLst>
                                    </p:anim>
                                    <p:anim calcmode="lin" valueType="num">
                                      <p:cBhvr>
                                        <p:cTn id="61" dur="1000" fill="hold"/>
                                        <p:tgtEl>
                                          <p:spTgt spid="83"/>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2052"/>
                                        </p:tgtEl>
                                        <p:attrNameLst>
                                          <p:attrName>style.visibility</p:attrName>
                                        </p:attrNameLst>
                                      </p:cBhvr>
                                      <p:to>
                                        <p:strVal val="visible"/>
                                      </p:to>
                                    </p:set>
                                    <p:animEffect transition="in" filter="fade">
                                      <p:cBhvr>
                                        <p:cTn id="64" dur="1000"/>
                                        <p:tgtEl>
                                          <p:spTgt spid="2052"/>
                                        </p:tgtEl>
                                      </p:cBhvr>
                                    </p:animEffect>
                                    <p:anim calcmode="lin" valueType="num">
                                      <p:cBhvr>
                                        <p:cTn id="65" dur="1000" fill="hold"/>
                                        <p:tgtEl>
                                          <p:spTgt spid="2052"/>
                                        </p:tgtEl>
                                        <p:attrNameLst>
                                          <p:attrName>ppt_x</p:attrName>
                                        </p:attrNameLst>
                                      </p:cBhvr>
                                      <p:tavLst>
                                        <p:tav tm="0">
                                          <p:val>
                                            <p:strVal val="#ppt_x"/>
                                          </p:val>
                                        </p:tav>
                                        <p:tav tm="100000">
                                          <p:val>
                                            <p:strVal val="#ppt_x"/>
                                          </p:val>
                                        </p:tav>
                                      </p:tavLst>
                                    </p:anim>
                                    <p:anim calcmode="lin" valueType="num">
                                      <p:cBhvr>
                                        <p:cTn id="66" dur="1000" fill="hold"/>
                                        <p:tgtEl>
                                          <p:spTgt spid="2052"/>
                                        </p:tgtEl>
                                        <p:attrNameLst>
                                          <p:attrName>ppt_y</p:attrName>
                                        </p:attrNameLst>
                                      </p:cBhvr>
                                      <p:tavLst>
                                        <p:tav tm="0">
                                          <p:val>
                                            <p:strVal val="#ppt_y+.1"/>
                                          </p:val>
                                        </p:tav>
                                        <p:tav tm="100000">
                                          <p:val>
                                            <p:strVal val="#ppt_y"/>
                                          </p:val>
                                        </p:tav>
                                      </p:tavLst>
                                    </p:anim>
                                  </p:childTnLst>
                                </p:cTn>
                              </p:par>
                            </p:childTnLst>
                          </p:cTn>
                        </p:par>
                        <p:par>
                          <p:cTn id="67" fill="hold">
                            <p:stCondLst>
                              <p:cond delay="1000"/>
                            </p:stCondLst>
                            <p:childTnLst>
                              <p:par>
                                <p:cTn id="68" presetID="1" presetClass="entr" presetSubtype="0" fill="hold" nodeType="afterEffect">
                                  <p:stCondLst>
                                    <p:cond delay="0"/>
                                  </p:stCondLst>
                                  <p:childTnLst>
                                    <p:set>
                                      <p:cBhvr>
                                        <p:cTn id="69" dur="1" fill="hold">
                                          <p:stCondLst>
                                            <p:cond delay="0"/>
                                          </p:stCondLst>
                                        </p:cTn>
                                        <p:tgtEl>
                                          <p:spTgt spid="2054"/>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37" presetClass="path" presetSubtype="0" accel="50000" decel="50000" fill="hold" nodeType="clickEffect">
                                  <p:stCondLst>
                                    <p:cond delay="0"/>
                                  </p:stCondLst>
                                  <p:childTnLst>
                                    <p:animMotion origin="layout" path="M -0.00312 0.02405 L -0.07413 0.12974 C -0.0901 0.15194 -0.10156 0.18663 -0.10451 0.22433 C -0.10781 0.26735 -0.10312 0.30227 -0.0908 0.32817 L -0.03524 0.45213 " pathEditMode="relative" rAng="5754369" ptsTypes="FffFF">
                                      <p:cBhvr>
                                        <p:cTn id="73" dur="2000" fill="hold"/>
                                        <p:tgtEl>
                                          <p:spTgt spid="2054"/>
                                        </p:tgtEl>
                                        <p:attrNameLst>
                                          <p:attrName>ppt_x</p:attrName>
                                          <p:attrName>ppt_y</p:attrName>
                                        </p:attrNameLst>
                                      </p:cBhvr>
                                      <p:rCtr x="-5851" y="2081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90" grpId="0" animBg="1"/>
      <p:bldP spid="8" grpId="0"/>
      <p:bldP spid="4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0648"/>
            <a:ext cx="8712968" cy="914400"/>
          </a:xfrm>
        </p:spPr>
        <p:txBody>
          <a:bodyPr/>
          <a:lstStyle/>
          <a:p>
            <a:r>
              <a:rPr lang="fr-FR" dirty="0"/>
              <a:t>Identité numérique et </a:t>
            </a:r>
            <a:r>
              <a:rPr lang="fr-FR" dirty="0" smtClean="0"/>
              <a:t>FranceConnect</a:t>
            </a:r>
            <a:r>
              <a:rPr lang="fr-FR" dirty="0"/>
              <a:t/>
            </a:r>
            <a:br>
              <a:rPr lang="fr-FR" dirty="0"/>
            </a:br>
            <a:r>
              <a:rPr lang="fr-FR" dirty="0" smtClean="0"/>
              <a:t>Principe de fonctionnement : consentement, transparence et traçabilité  </a:t>
            </a:r>
            <a:endParaRPr lang="fr-FR" dirty="0"/>
          </a:p>
        </p:txBody>
      </p:sp>
      <p:pic>
        <p:nvPicPr>
          <p:cNvPr id="87" name="Picture 5" descr="E:\Icones\1990icones\apps\package_developm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6224" y="1700808"/>
            <a:ext cx="629660" cy="629660"/>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7" descr="E:\Icones\1990icones\apps\package_program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3046" y="5208634"/>
            <a:ext cx="623640" cy="623640"/>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à coins arrondis 89"/>
          <p:cNvSpPr/>
          <p:nvPr/>
        </p:nvSpPr>
        <p:spPr bwMode="auto">
          <a:xfrm>
            <a:off x="2445062" y="2070632"/>
            <a:ext cx="1949620" cy="519673"/>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dirty="0" smtClean="0">
                <a:solidFill>
                  <a:srgbClr val="000000"/>
                </a:solidFill>
              </a:rPr>
              <a:t>FranceConnect </a:t>
            </a:r>
            <a:endParaRPr lang="fr-FR" dirty="0">
              <a:solidFill>
                <a:srgbClr val="000000"/>
              </a:solidFill>
            </a:endParaRPr>
          </a:p>
        </p:txBody>
      </p:sp>
      <p:sp>
        <p:nvSpPr>
          <p:cNvPr id="95" name="Rectangle à coins arrondis 94"/>
          <p:cNvSpPr/>
          <p:nvPr/>
        </p:nvSpPr>
        <p:spPr bwMode="auto">
          <a:xfrm>
            <a:off x="6667240" y="2697475"/>
            <a:ext cx="1674176" cy="893521"/>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dirty="0">
                <a:solidFill>
                  <a:srgbClr val="000000"/>
                </a:solidFill>
              </a:rPr>
              <a:t>Fournisseurs de données</a:t>
            </a:r>
          </a:p>
        </p:txBody>
      </p:sp>
      <p:pic>
        <p:nvPicPr>
          <p:cNvPr id="1035" name="Picture 11" descr="E:\Icones\1990icones\apps\databas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7782" y="2872357"/>
            <a:ext cx="506706" cy="70333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Icones\1990icones\apps\palm.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86598" y="4922390"/>
            <a:ext cx="484786" cy="48478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pbron-adc\Pictures\Cliparts\bill-homme-personne-utilisateur-icone-6596-12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1534" y="4249250"/>
            <a:ext cx="778399" cy="778399"/>
          </a:xfrm>
          <a:prstGeom prst="rect">
            <a:avLst/>
          </a:prstGeom>
          <a:noFill/>
          <a:extLst>
            <a:ext uri="{909E8E84-426E-40DD-AFC4-6F175D3DCCD1}">
              <a14:hiddenFill xmlns:a14="http://schemas.microsoft.com/office/drawing/2010/main">
                <a:solidFill>
                  <a:srgbClr val="FFFFFF"/>
                </a:solidFill>
              </a14:hiddenFill>
            </a:ext>
          </a:extLst>
        </p:spPr>
      </p:pic>
      <p:cxnSp>
        <p:nvCxnSpPr>
          <p:cNvPr id="5" name="Connecteur en arc 4"/>
          <p:cNvCxnSpPr>
            <a:stCxn id="84" idx="3"/>
            <a:endCxn id="94" idx="2"/>
          </p:cNvCxnSpPr>
          <p:nvPr/>
        </p:nvCxnSpPr>
        <p:spPr bwMode="auto">
          <a:xfrm flipV="1">
            <a:off x="5304411" y="4023044"/>
            <a:ext cx="887127" cy="663075"/>
          </a:xfrm>
          <a:prstGeom prst="curvedConnector2">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32" name="Picture 3" descr="C:\Users\pbron-adc\Pictures\Cliparts\Computer_and_Desktop.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2491" y="4296913"/>
            <a:ext cx="696500" cy="552983"/>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8" descr="C:\Users\pbron-adc\Pictures\Cliparts\tablet_PC_2.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25302" y="3910569"/>
            <a:ext cx="407378" cy="277017"/>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p:cNvSpPr txBox="1"/>
          <p:nvPr/>
        </p:nvSpPr>
        <p:spPr>
          <a:xfrm>
            <a:off x="407867" y="5027649"/>
            <a:ext cx="1178528" cy="461665"/>
          </a:xfrm>
          <a:prstGeom prst="rect">
            <a:avLst/>
          </a:prstGeom>
          <a:noFill/>
        </p:spPr>
        <p:txBody>
          <a:bodyPr wrap="none" rtlCol="0">
            <a:spAutoFit/>
          </a:bodyPr>
          <a:lstStyle/>
          <a:p>
            <a:pPr eaLnBrk="0" fontAlgn="base" hangingPunct="0">
              <a:spcBef>
                <a:spcPct val="0"/>
              </a:spcBef>
              <a:spcAft>
                <a:spcPct val="0"/>
              </a:spcAft>
            </a:pPr>
            <a:r>
              <a:rPr lang="fr-FR" sz="2400" dirty="0">
                <a:solidFill>
                  <a:srgbClr val="000000"/>
                </a:solidFill>
              </a:rPr>
              <a:t>Usager</a:t>
            </a:r>
          </a:p>
        </p:txBody>
      </p:sp>
      <p:sp>
        <p:nvSpPr>
          <p:cNvPr id="45" name="Accolade ouvrante 44"/>
          <p:cNvSpPr/>
          <p:nvPr/>
        </p:nvSpPr>
        <p:spPr bwMode="auto">
          <a:xfrm rot="10800000">
            <a:off x="2424091" y="3816878"/>
            <a:ext cx="504056" cy="1578745"/>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r-FR" sz="2400">
              <a:solidFill>
                <a:srgbClr val="000000"/>
              </a:solidFill>
            </a:endParaRPr>
          </a:p>
        </p:txBody>
      </p:sp>
      <p:grpSp>
        <p:nvGrpSpPr>
          <p:cNvPr id="71" name="Groupe 70"/>
          <p:cNvGrpSpPr/>
          <p:nvPr/>
        </p:nvGrpSpPr>
        <p:grpSpPr>
          <a:xfrm>
            <a:off x="5752950" y="3363587"/>
            <a:ext cx="739923" cy="659026"/>
            <a:chOff x="5732174" y="3933056"/>
            <a:chExt cx="739923" cy="659026"/>
          </a:xfrm>
        </p:grpSpPr>
        <p:grpSp>
          <p:nvGrpSpPr>
            <p:cNvPr id="61" name="Groupe 60"/>
            <p:cNvGrpSpPr/>
            <p:nvPr/>
          </p:nvGrpSpPr>
          <p:grpSpPr>
            <a:xfrm>
              <a:off x="5732174" y="3933056"/>
              <a:ext cx="739923" cy="659026"/>
              <a:chOff x="6444208" y="5013175"/>
              <a:chExt cx="1798916" cy="1282045"/>
            </a:xfrm>
          </p:grpSpPr>
          <p:sp>
            <p:nvSpPr>
              <p:cNvPr id="57" name="Rectangle 56"/>
              <p:cNvSpPr/>
              <p:nvPr/>
            </p:nvSpPr>
            <p:spPr bwMode="auto">
              <a:xfrm>
                <a:off x="6444208" y="5179092"/>
                <a:ext cx="1078835" cy="914204"/>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r-FR" sz="2400">
                  <a:solidFill>
                    <a:srgbClr val="000000"/>
                  </a:solidFill>
                </a:endParaRPr>
              </a:p>
            </p:txBody>
          </p:sp>
          <p:sp>
            <p:nvSpPr>
              <p:cNvPr id="60" name="Trapèze 59"/>
              <p:cNvSpPr/>
              <p:nvPr/>
            </p:nvSpPr>
            <p:spPr bwMode="auto">
              <a:xfrm rot="16200000">
                <a:off x="7242061" y="5294158"/>
                <a:ext cx="1282045" cy="720080"/>
              </a:xfrm>
              <a:prstGeom prst="trapezoid">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r-FR" sz="2400">
                  <a:solidFill>
                    <a:srgbClr val="000000"/>
                  </a:solidFill>
                </a:endParaRPr>
              </a:p>
            </p:txBody>
          </p:sp>
        </p:grpSp>
        <p:cxnSp>
          <p:nvCxnSpPr>
            <p:cNvPr id="63" name="Connecteur droit 62"/>
            <p:cNvCxnSpPr>
              <a:endCxn id="60" idx="2"/>
            </p:cNvCxnSpPr>
            <p:nvPr/>
          </p:nvCxnSpPr>
          <p:spPr bwMode="auto">
            <a:xfrm>
              <a:off x="6324007" y="4262122"/>
              <a:ext cx="148090" cy="447"/>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pic>
        <p:nvPicPr>
          <p:cNvPr id="66" name="Image 6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265321" y="3363587"/>
            <a:ext cx="363907" cy="357821"/>
          </a:xfrm>
          <a:prstGeom prst="rect">
            <a:avLst/>
          </a:prstGeom>
        </p:spPr>
      </p:pic>
      <p:cxnSp>
        <p:nvCxnSpPr>
          <p:cNvPr id="68" name="Connecteur en arc 67"/>
          <p:cNvCxnSpPr>
            <a:stCxn id="90" idx="3"/>
            <a:endCxn id="66" idx="1"/>
          </p:cNvCxnSpPr>
          <p:nvPr/>
        </p:nvCxnSpPr>
        <p:spPr bwMode="auto">
          <a:xfrm>
            <a:off x="4394682" y="2330469"/>
            <a:ext cx="870639" cy="1212029"/>
          </a:xfrm>
          <a:prstGeom prst="curvedConnector3">
            <a:avLst>
              <a:gd name="adj1" fmla="val 50000"/>
            </a:avLst>
          </a:prstGeom>
          <a:solidFill>
            <a:schemeClr val="accent1"/>
          </a:solidFill>
          <a:ln w="38100" cap="flat" cmpd="sng" algn="ctr">
            <a:solidFill>
              <a:schemeClr val="tx1"/>
            </a:solidFill>
            <a:prstDash val="sysDot"/>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6" name="Connecteur en arc 75"/>
          <p:cNvCxnSpPr>
            <a:stCxn id="90" idx="2"/>
            <a:endCxn id="33" idx="0"/>
          </p:cNvCxnSpPr>
          <p:nvPr/>
        </p:nvCxnSpPr>
        <p:spPr bwMode="auto">
          <a:xfrm rot="16200000" flipH="1">
            <a:off x="3189571" y="2820605"/>
            <a:ext cx="1184503" cy="723901"/>
          </a:xfrm>
          <a:prstGeom prst="curvedConnector3">
            <a:avLst>
              <a:gd name="adj1" fmla="val 50000"/>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5" name="Connecteur en arc 84"/>
          <p:cNvCxnSpPr>
            <a:stCxn id="90" idx="1"/>
            <a:endCxn id="29" idx="0"/>
          </p:cNvCxnSpPr>
          <p:nvPr/>
        </p:nvCxnSpPr>
        <p:spPr bwMode="auto">
          <a:xfrm rot="10800000" flipV="1">
            <a:off x="1050734" y="2330468"/>
            <a:ext cx="1394328" cy="1918781"/>
          </a:xfrm>
          <a:prstGeom prst="curvedConnector2">
            <a:avLst/>
          </a:prstGeom>
          <a:solidFill>
            <a:schemeClr val="accent1"/>
          </a:solidFill>
          <a:ln w="38100" cap="flat" cmpd="sng" algn="ctr">
            <a:solidFill>
              <a:schemeClr val="tx1"/>
            </a:solidFill>
            <a:prstDash val="sysDot"/>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92" name="ZoneTexte 91"/>
          <p:cNvSpPr txBox="1"/>
          <p:nvPr/>
        </p:nvSpPr>
        <p:spPr>
          <a:xfrm rot="17469066">
            <a:off x="465313" y="3175001"/>
            <a:ext cx="1043876" cy="369332"/>
          </a:xfrm>
          <a:prstGeom prst="rect">
            <a:avLst/>
          </a:prstGeom>
          <a:noFill/>
        </p:spPr>
        <p:txBody>
          <a:bodyPr wrap="none" rtlCol="0">
            <a:spAutoFit/>
          </a:bodyPr>
          <a:lstStyle/>
          <a:p>
            <a:pPr eaLnBrk="0" fontAlgn="base" hangingPunct="0">
              <a:spcBef>
                <a:spcPct val="0"/>
              </a:spcBef>
              <a:spcAft>
                <a:spcPct val="0"/>
              </a:spcAft>
            </a:pPr>
            <a:r>
              <a:rPr lang="fr-FR" dirty="0">
                <a:solidFill>
                  <a:srgbClr val="000000"/>
                </a:solidFill>
              </a:rPr>
              <a:t>Informer</a:t>
            </a:r>
          </a:p>
        </p:txBody>
      </p:sp>
      <p:grpSp>
        <p:nvGrpSpPr>
          <p:cNvPr id="96" name="Groupe 95"/>
          <p:cNvGrpSpPr/>
          <p:nvPr/>
        </p:nvGrpSpPr>
        <p:grpSpPr>
          <a:xfrm>
            <a:off x="5940152" y="3422398"/>
            <a:ext cx="502771" cy="600646"/>
            <a:chOff x="6948264" y="4700562"/>
            <a:chExt cx="502771" cy="600646"/>
          </a:xfrm>
        </p:grpSpPr>
        <p:sp>
          <p:nvSpPr>
            <p:cNvPr id="94" name="Rectangle 93"/>
            <p:cNvSpPr/>
            <p:nvPr/>
          </p:nvSpPr>
          <p:spPr bwMode="auto">
            <a:xfrm>
              <a:off x="6948264" y="4700562"/>
              <a:ext cx="502771" cy="600646"/>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r-FR" sz="2400">
                <a:solidFill>
                  <a:srgbClr val="000000"/>
                </a:solidFill>
              </a:endParaRPr>
            </a:p>
          </p:txBody>
        </p:sp>
        <p:cxnSp>
          <p:nvCxnSpPr>
            <p:cNvPr id="100" name="Connecteur droit 99"/>
            <p:cNvCxnSpPr/>
            <p:nvPr/>
          </p:nvCxnSpPr>
          <p:spPr bwMode="auto">
            <a:xfrm flipV="1">
              <a:off x="7243761" y="4921196"/>
              <a:ext cx="148091" cy="2997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2" name="Groupe 11"/>
          <p:cNvGrpSpPr/>
          <p:nvPr/>
        </p:nvGrpSpPr>
        <p:grpSpPr>
          <a:xfrm>
            <a:off x="3189701" y="3774808"/>
            <a:ext cx="2114710" cy="1389975"/>
            <a:chOff x="3189701" y="4332892"/>
            <a:chExt cx="2114710" cy="1389975"/>
          </a:xfrm>
        </p:grpSpPr>
        <p:sp>
          <p:nvSpPr>
            <p:cNvPr id="84" name="Rectangle à coins arrondis 83"/>
            <p:cNvSpPr/>
            <p:nvPr/>
          </p:nvSpPr>
          <p:spPr bwMode="auto">
            <a:xfrm>
              <a:off x="3189701" y="4765539"/>
              <a:ext cx="2114710" cy="957328"/>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b="1" dirty="0" smtClean="0">
                  <a:solidFill>
                    <a:srgbClr val="000000"/>
                  </a:solidFill>
                </a:rPr>
                <a:t>Démarche</a:t>
              </a:r>
              <a:r>
                <a:rPr lang="fr-FR" dirty="0" smtClean="0">
                  <a:solidFill>
                    <a:srgbClr val="000000"/>
                  </a:solidFill>
                </a:rPr>
                <a:t> du fournisseur </a:t>
              </a:r>
              <a:r>
                <a:rPr lang="fr-FR" dirty="0">
                  <a:solidFill>
                    <a:srgbClr val="000000"/>
                  </a:solidFill>
                </a:rPr>
                <a:t>de </a:t>
              </a:r>
              <a:r>
                <a:rPr lang="fr-FR" dirty="0" smtClean="0">
                  <a:solidFill>
                    <a:srgbClr val="000000"/>
                  </a:solidFill>
                </a:rPr>
                <a:t>services</a:t>
              </a:r>
              <a:endParaRPr lang="fr-FR" dirty="0">
                <a:solidFill>
                  <a:srgbClr val="000000"/>
                </a:solidFill>
              </a:endParaRPr>
            </a:p>
          </p:txBody>
        </p:sp>
        <p:pic>
          <p:nvPicPr>
            <p:cNvPr id="33"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19872" y="4332892"/>
              <a:ext cx="144780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42" name="Connecteur en arc 41"/>
          <p:cNvCxnSpPr/>
          <p:nvPr/>
        </p:nvCxnSpPr>
        <p:spPr bwMode="auto">
          <a:xfrm rot="5400000">
            <a:off x="1563604" y="2774597"/>
            <a:ext cx="1226575" cy="857986"/>
          </a:xfrm>
          <a:prstGeom prst="curvedConnector3">
            <a:avLst>
              <a:gd name="adj1" fmla="val 43223"/>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6" name="ZoneTexte 45"/>
          <p:cNvSpPr txBox="1"/>
          <p:nvPr/>
        </p:nvSpPr>
        <p:spPr>
          <a:xfrm rot="18462041">
            <a:off x="1836072" y="3088122"/>
            <a:ext cx="1348446" cy="307777"/>
          </a:xfrm>
          <a:prstGeom prst="rect">
            <a:avLst/>
          </a:prstGeom>
          <a:noFill/>
        </p:spPr>
        <p:txBody>
          <a:bodyPr wrap="none" rtlCol="0">
            <a:spAutoFit/>
          </a:bodyPr>
          <a:lstStyle/>
          <a:p>
            <a:pPr eaLnBrk="0" fontAlgn="base" hangingPunct="0">
              <a:spcBef>
                <a:spcPct val="0"/>
              </a:spcBef>
              <a:spcAft>
                <a:spcPct val="0"/>
              </a:spcAft>
            </a:pPr>
            <a:r>
              <a:rPr lang="fr-FR" sz="1400" dirty="0" smtClean="0">
                <a:solidFill>
                  <a:srgbClr val="000000"/>
                </a:solidFill>
              </a:rPr>
              <a:t>Consentement</a:t>
            </a:r>
            <a:endParaRPr lang="fr-FR" sz="1400" dirty="0">
              <a:solidFill>
                <a:srgbClr val="000000"/>
              </a:solidFill>
            </a:endParaRPr>
          </a:p>
        </p:txBody>
      </p:sp>
    </p:spTree>
    <p:extLst>
      <p:ext uri="{BB962C8B-B14F-4D97-AF65-F5344CB8AC3E}">
        <p14:creationId xmlns:p14="http://schemas.microsoft.com/office/powerpoint/2010/main" val="3459050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6"/>
                                        </p:tgtEl>
                                        <p:attrNameLst>
                                          <p:attrName>style.visibility</p:attrName>
                                        </p:attrNameLst>
                                      </p:cBhvr>
                                      <p:to>
                                        <p:strVal val="visible"/>
                                      </p:to>
                                    </p:set>
                                    <p:animEffect transition="in" filter="fade">
                                      <p:cBhvr>
                                        <p:cTn id="25" dur="1000"/>
                                        <p:tgtEl>
                                          <p:spTgt spid="76"/>
                                        </p:tgtEl>
                                      </p:cBhvr>
                                    </p:animEffect>
                                    <p:anim calcmode="lin" valueType="num">
                                      <p:cBhvr>
                                        <p:cTn id="26" dur="1000" fill="hold"/>
                                        <p:tgtEl>
                                          <p:spTgt spid="76"/>
                                        </p:tgtEl>
                                        <p:attrNameLst>
                                          <p:attrName>ppt_x</p:attrName>
                                        </p:attrNameLst>
                                      </p:cBhvr>
                                      <p:tavLst>
                                        <p:tav tm="0">
                                          <p:val>
                                            <p:strVal val="#ppt_x"/>
                                          </p:val>
                                        </p:tav>
                                        <p:tav tm="100000">
                                          <p:val>
                                            <p:strVal val="#ppt_x"/>
                                          </p:val>
                                        </p:tav>
                                      </p:tavLst>
                                    </p:anim>
                                    <p:anim calcmode="lin" valueType="num">
                                      <p:cBhvr>
                                        <p:cTn id="27" dur="1000" fill="hold"/>
                                        <p:tgtEl>
                                          <p:spTgt spid="7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90"/>
                                        </p:tgtEl>
                                        <p:attrNameLst>
                                          <p:attrName>style.visibility</p:attrName>
                                        </p:attrNameLst>
                                      </p:cBhvr>
                                      <p:to>
                                        <p:strVal val="visible"/>
                                      </p:to>
                                    </p:set>
                                    <p:animEffect transition="in" filter="fade">
                                      <p:cBhvr>
                                        <p:cTn id="30" dur="1000"/>
                                        <p:tgtEl>
                                          <p:spTgt spid="90"/>
                                        </p:tgtEl>
                                      </p:cBhvr>
                                    </p:animEffect>
                                    <p:anim calcmode="lin" valueType="num">
                                      <p:cBhvr>
                                        <p:cTn id="31" dur="1000" fill="hold"/>
                                        <p:tgtEl>
                                          <p:spTgt spid="90"/>
                                        </p:tgtEl>
                                        <p:attrNameLst>
                                          <p:attrName>ppt_x</p:attrName>
                                        </p:attrNameLst>
                                      </p:cBhvr>
                                      <p:tavLst>
                                        <p:tav tm="0">
                                          <p:val>
                                            <p:strVal val="#ppt_x"/>
                                          </p:val>
                                        </p:tav>
                                        <p:tav tm="100000">
                                          <p:val>
                                            <p:strVal val="#ppt_x"/>
                                          </p:val>
                                        </p:tav>
                                      </p:tavLst>
                                    </p:anim>
                                    <p:anim calcmode="lin" valueType="num">
                                      <p:cBhvr>
                                        <p:cTn id="32" dur="1000" fill="hold"/>
                                        <p:tgtEl>
                                          <p:spTgt spid="90"/>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87"/>
                                        </p:tgtEl>
                                        <p:attrNameLst>
                                          <p:attrName>style.visibility</p:attrName>
                                        </p:attrNameLst>
                                      </p:cBhvr>
                                      <p:to>
                                        <p:strVal val="visible"/>
                                      </p:to>
                                    </p:set>
                                    <p:animEffect transition="in" filter="fade">
                                      <p:cBhvr>
                                        <p:cTn id="35" dur="1000"/>
                                        <p:tgtEl>
                                          <p:spTgt spid="87"/>
                                        </p:tgtEl>
                                      </p:cBhvr>
                                    </p:animEffect>
                                    <p:anim calcmode="lin" valueType="num">
                                      <p:cBhvr>
                                        <p:cTn id="36" dur="1000" fill="hold"/>
                                        <p:tgtEl>
                                          <p:spTgt spid="87"/>
                                        </p:tgtEl>
                                        <p:attrNameLst>
                                          <p:attrName>ppt_x</p:attrName>
                                        </p:attrNameLst>
                                      </p:cBhvr>
                                      <p:tavLst>
                                        <p:tav tm="0">
                                          <p:val>
                                            <p:strVal val="#ppt_x"/>
                                          </p:val>
                                        </p:tav>
                                        <p:tav tm="100000">
                                          <p:val>
                                            <p:strVal val="#ppt_x"/>
                                          </p:val>
                                        </p:tav>
                                      </p:tavLst>
                                    </p:anim>
                                    <p:anim calcmode="lin" valueType="num">
                                      <p:cBhvr>
                                        <p:cTn id="37" dur="1000" fill="hold"/>
                                        <p:tgtEl>
                                          <p:spTgt spid="87"/>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96"/>
                                        </p:tgtEl>
                                        <p:attrNameLst>
                                          <p:attrName>style.visibility</p:attrName>
                                        </p:attrNameLst>
                                      </p:cBhvr>
                                      <p:to>
                                        <p:strVal val="visible"/>
                                      </p:to>
                                    </p:set>
                                    <p:animEffect transition="in" filter="fade">
                                      <p:cBhvr>
                                        <p:cTn id="40" dur="1000"/>
                                        <p:tgtEl>
                                          <p:spTgt spid="96"/>
                                        </p:tgtEl>
                                      </p:cBhvr>
                                    </p:animEffect>
                                    <p:anim calcmode="lin" valueType="num">
                                      <p:cBhvr>
                                        <p:cTn id="41" dur="1000" fill="hold"/>
                                        <p:tgtEl>
                                          <p:spTgt spid="96"/>
                                        </p:tgtEl>
                                        <p:attrNameLst>
                                          <p:attrName>ppt_x</p:attrName>
                                        </p:attrNameLst>
                                      </p:cBhvr>
                                      <p:tavLst>
                                        <p:tav tm="0">
                                          <p:val>
                                            <p:strVal val="#ppt_x"/>
                                          </p:val>
                                        </p:tav>
                                        <p:tav tm="100000">
                                          <p:val>
                                            <p:strVal val="#ppt_x"/>
                                          </p:val>
                                        </p:tav>
                                      </p:tavLst>
                                    </p:anim>
                                    <p:anim calcmode="lin" valueType="num">
                                      <p:cBhvr>
                                        <p:cTn id="42" dur="1000" fill="hold"/>
                                        <p:tgtEl>
                                          <p:spTgt spid="96"/>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95"/>
                                        </p:tgtEl>
                                        <p:attrNameLst>
                                          <p:attrName>style.visibility</p:attrName>
                                        </p:attrNameLst>
                                      </p:cBhvr>
                                      <p:to>
                                        <p:strVal val="visible"/>
                                      </p:to>
                                    </p:set>
                                    <p:animEffect transition="in" filter="fade">
                                      <p:cBhvr>
                                        <p:cTn id="45" dur="1000"/>
                                        <p:tgtEl>
                                          <p:spTgt spid="95"/>
                                        </p:tgtEl>
                                      </p:cBhvr>
                                    </p:animEffect>
                                    <p:anim calcmode="lin" valueType="num">
                                      <p:cBhvr>
                                        <p:cTn id="46" dur="1000" fill="hold"/>
                                        <p:tgtEl>
                                          <p:spTgt spid="95"/>
                                        </p:tgtEl>
                                        <p:attrNameLst>
                                          <p:attrName>ppt_x</p:attrName>
                                        </p:attrNameLst>
                                      </p:cBhvr>
                                      <p:tavLst>
                                        <p:tav tm="0">
                                          <p:val>
                                            <p:strVal val="#ppt_x"/>
                                          </p:val>
                                        </p:tav>
                                        <p:tav tm="100000">
                                          <p:val>
                                            <p:strVal val="#ppt_x"/>
                                          </p:val>
                                        </p:tav>
                                      </p:tavLst>
                                    </p:anim>
                                    <p:anim calcmode="lin" valueType="num">
                                      <p:cBhvr>
                                        <p:cTn id="47" dur="1000" fill="hold"/>
                                        <p:tgtEl>
                                          <p:spTgt spid="95"/>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1035"/>
                                        </p:tgtEl>
                                        <p:attrNameLst>
                                          <p:attrName>style.visibility</p:attrName>
                                        </p:attrNameLst>
                                      </p:cBhvr>
                                      <p:to>
                                        <p:strVal val="visible"/>
                                      </p:to>
                                    </p:set>
                                    <p:animEffect transition="in" filter="fade">
                                      <p:cBhvr>
                                        <p:cTn id="50" dur="1000"/>
                                        <p:tgtEl>
                                          <p:spTgt spid="1035"/>
                                        </p:tgtEl>
                                      </p:cBhvr>
                                    </p:animEffect>
                                    <p:anim calcmode="lin" valueType="num">
                                      <p:cBhvr>
                                        <p:cTn id="51" dur="1000" fill="hold"/>
                                        <p:tgtEl>
                                          <p:spTgt spid="1035"/>
                                        </p:tgtEl>
                                        <p:attrNameLst>
                                          <p:attrName>ppt_x</p:attrName>
                                        </p:attrNameLst>
                                      </p:cBhvr>
                                      <p:tavLst>
                                        <p:tav tm="0">
                                          <p:val>
                                            <p:strVal val="#ppt_x"/>
                                          </p:val>
                                        </p:tav>
                                        <p:tav tm="100000">
                                          <p:val>
                                            <p:strVal val="#ppt_x"/>
                                          </p:val>
                                        </p:tav>
                                      </p:tavLst>
                                    </p:anim>
                                    <p:anim calcmode="lin" valueType="num">
                                      <p:cBhvr>
                                        <p:cTn id="52" dur="1000" fill="hold"/>
                                        <p:tgtEl>
                                          <p:spTgt spid="1035"/>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42" presetClass="exit" presetSubtype="0" fill="hold" nodeType="clickEffect">
                                  <p:stCondLst>
                                    <p:cond delay="0"/>
                                  </p:stCondLst>
                                  <p:childTnLst>
                                    <p:animEffect transition="out" filter="fade">
                                      <p:cBhvr>
                                        <p:cTn id="62" dur="1000"/>
                                        <p:tgtEl>
                                          <p:spTgt spid="96"/>
                                        </p:tgtEl>
                                      </p:cBhvr>
                                    </p:animEffect>
                                    <p:anim calcmode="lin" valueType="num">
                                      <p:cBhvr>
                                        <p:cTn id="63" dur="1000"/>
                                        <p:tgtEl>
                                          <p:spTgt spid="96"/>
                                        </p:tgtEl>
                                        <p:attrNameLst>
                                          <p:attrName>ppt_x</p:attrName>
                                        </p:attrNameLst>
                                      </p:cBhvr>
                                      <p:tavLst>
                                        <p:tav tm="0">
                                          <p:val>
                                            <p:strVal val="ppt_x"/>
                                          </p:val>
                                        </p:tav>
                                        <p:tav tm="100000">
                                          <p:val>
                                            <p:strVal val="ppt_x"/>
                                          </p:val>
                                        </p:tav>
                                      </p:tavLst>
                                    </p:anim>
                                    <p:anim calcmode="lin" valueType="num">
                                      <p:cBhvr>
                                        <p:cTn id="64" dur="1000"/>
                                        <p:tgtEl>
                                          <p:spTgt spid="96"/>
                                        </p:tgtEl>
                                        <p:attrNameLst>
                                          <p:attrName>ppt_y</p:attrName>
                                        </p:attrNameLst>
                                      </p:cBhvr>
                                      <p:tavLst>
                                        <p:tav tm="0">
                                          <p:val>
                                            <p:strVal val="ppt_y"/>
                                          </p:val>
                                        </p:tav>
                                        <p:tav tm="100000">
                                          <p:val>
                                            <p:strVal val="ppt_y+.1"/>
                                          </p:val>
                                        </p:tav>
                                      </p:tavLst>
                                    </p:anim>
                                    <p:set>
                                      <p:cBhvr>
                                        <p:cTn id="65" dur="1" fill="hold">
                                          <p:stCondLst>
                                            <p:cond delay="999"/>
                                          </p:stCondLst>
                                        </p:cTn>
                                        <p:tgtEl>
                                          <p:spTgt spid="96"/>
                                        </p:tgtEl>
                                        <p:attrNameLst>
                                          <p:attrName>style.visibility</p:attrName>
                                        </p:attrNameLst>
                                      </p:cBhvr>
                                      <p:to>
                                        <p:strVal val="hidden"/>
                                      </p:to>
                                    </p:set>
                                  </p:childTnLst>
                                </p:cTn>
                              </p:par>
                              <p:par>
                                <p:cTn id="66" presetID="42" presetClass="entr" presetSubtype="0" fill="hold" nodeType="withEffect">
                                  <p:stCondLst>
                                    <p:cond delay="0"/>
                                  </p:stCondLst>
                                  <p:childTnLst>
                                    <p:set>
                                      <p:cBhvr>
                                        <p:cTn id="67" dur="1" fill="hold">
                                          <p:stCondLst>
                                            <p:cond delay="0"/>
                                          </p:stCondLst>
                                        </p:cTn>
                                        <p:tgtEl>
                                          <p:spTgt spid="5"/>
                                        </p:tgtEl>
                                        <p:attrNameLst>
                                          <p:attrName>style.visibility</p:attrName>
                                        </p:attrNameLst>
                                      </p:cBhvr>
                                      <p:to>
                                        <p:strVal val="visible"/>
                                      </p:to>
                                    </p:set>
                                    <p:animEffect transition="in" filter="fade">
                                      <p:cBhvr>
                                        <p:cTn id="68" dur="1000"/>
                                        <p:tgtEl>
                                          <p:spTgt spid="5"/>
                                        </p:tgtEl>
                                      </p:cBhvr>
                                    </p:animEffect>
                                    <p:anim calcmode="lin" valueType="num">
                                      <p:cBhvr>
                                        <p:cTn id="69" dur="1000" fill="hold"/>
                                        <p:tgtEl>
                                          <p:spTgt spid="5"/>
                                        </p:tgtEl>
                                        <p:attrNameLst>
                                          <p:attrName>ppt_x</p:attrName>
                                        </p:attrNameLst>
                                      </p:cBhvr>
                                      <p:tavLst>
                                        <p:tav tm="0">
                                          <p:val>
                                            <p:strVal val="#ppt_x"/>
                                          </p:val>
                                        </p:tav>
                                        <p:tav tm="100000">
                                          <p:val>
                                            <p:strVal val="#ppt_x"/>
                                          </p:val>
                                        </p:tav>
                                      </p:tavLst>
                                    </p:anim>
                                    <p:anim calcmode="lin" valueType="num">
                                      <p:cBhvr>
                                        <p:cTn id="70" dur="1000" fill="hold"/>
                                        <p:tgtEl>
                                          <p:spTgt spid="5"/>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fade">
                                      <p:cBhvr>
                                        <p:cTn id="73" dur="1000"/>
                                        <p:tgtEl>
                                          <p:spTgt spid="71"/>
                                        </p:tgtEl>
                                      </p:cBhvr>
                                    </p:animEffect>
                                    <p:anim calcmode="lin" valueType="num">
                                      <p:cBhvr>
                                        <p:cTn id="74" dur="1000" fill="hold"/>
                                        <p:tgtEl>
                                          <p:spTgt spid="71"/>
                                        </p:tgtEl>
                                        <p:attrNameLst>
                                          <p:attrName>ppt_x</p:attrName>
                                        </p:attrNameLst>
                                      </p:cBhvr>
                                      <p:tavLst>
                                        <p:tav tm="0">
                                          <p:val>
                                            <p:strVal val="#ppt_x"/>
                                          </p:val>
                                        </p:tav>
                                        <p:tav tm="100000">
                                          <p:val>
                                            <p:strVal val="#ppt_x"/>
                                          </p:val>
                                        </p:tav>
                                      </p:tavLst>
                                    </p:anim>
                                    <p:anim calcmode="lin" valueType="num">
                                      <p:cBhvr>
                                        <p:cTn id="75" dur="1000" fill="hold"/>
                                        <p:tgtEl>
                                          <p:spTgt spid="71"/>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68"/>
                                        </p:tgtEl>
                                        <p:attrNameLst>
                                          <p:attrName>style.visibility</p:attrName>
                                        </p:attrNameLst>
                                      </p:cBhvr>
                                      <p:to>
                                        <p:strVal val="visible"/>
                                      </p:to>
                                    </p:set>
                                    <p:animEffect transition="in" filter="fade">
                                      <p:cBhvr>
                                        <p:cTn id="83" dur="1000"/>
                                        <p:tgtEl>
                                          <p:spTgt spid="68"/>
                                        </p:tgtEl>
                                      </p:cBhvr>
                                    </p:animEffect>
                                    <p:anim calcmode="lin" valueType="num">
                                      <p:cBhvr>
                                        <p:cTn id="84" dur="1000" fill="hold"/>
                                        <p:tgtEl>
                                          <p:spTgt spid="68"/>
                                        </p:tgtEl>
                                        <p:attrNameLst>
                                          <p:attrName>ppt_x</p:attrName>
                                        </p:attrNameLst>
                                      </p:cBhvr>
                                      <p:tavLst>
                                        <p:tav tm="0">
                                          <p:val>
                                            <p:strVal val="#ppt_x"/>
                                          </p:val>
                                        </p:tav>
                                        <p:tav tm="100000">
                                          <p:val>
                                            <p:strVal val="#ppt_x"/>
                                          </p:val>
                                        </p:tav>
                                      </p:tavLst>
                                    </p:anim>
                                    <p:anim calcmode="lin" valueType="num">
                                      <p:cBhvr>
                                        <p:cTn id="85"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nodeType="clickEffect">
                                  <p:stCondLst>
                                    <p:cond delay="0"/>
                                  </p:stCondLst>
                                  <p:childTnLst>
                                    <p:set>
                                      <p:cBhvr>
                                        <p:cTn id="89" dur="1" fill="hold">
                                          <p:stCondLst>
                                            <p:cond delay="0"/>
                                          </p:stCondLst>
                                        </p:cTn>
                                        <p:tgtEl>
                                          <p:spTgt spid="85"/>
                                        </p:tgtEl>
                                        <p:attrNameLst>
                                          <p:attrName>style.visibility</p:attrName>
                                        </p:attrNameLst>
                                      </p:cBhvr>
                                      <p:to>
                                        <p:strVal val="visible"/>
                                      </p:to>
                                    </p:set>
                                    <p:animEffect transition="in" filter="fade">
                                      <p:cBhvr>
                                        <p:cTn id="90" dur="1000"/>
                                        <p:tgtEl>
                                          <p:spTgt spid="85"/>
                                        </p:tgtEl>
                                      </p:cBhvr>
                                    </p:animEffect>
                                    <p:anim calcmode="lin" valueType="num">
                                      <p:cBhvr>
                                        <p:cTn id="91" dur="1000" fill="hold"/>
                                        <p:tgtEl>
                                          <p:spTgt spid="85"/>
                                        </p:tgtEl>
                                        <p:attrNameLst>
                                          <p:attrName>ppt_x</p:attrName>
                                        </p:attrNameLst>
                                      </p:cBhvr>
                                      <p:tavLst>
                                        <p:tav tm="0">
                                          <p:val>
                                            <p:strVal val="#ppt_x"/>
                                          </p:val>
                                        </p:tav>
                                        <p:tav tm="100000">
                                          <p:val>
                                            <p:strVal val="#ppt_x"/>
                                          </p:val>
                                        </p:tav>
                                      </p:tavLst>
                                    </p:anim>
                                    <p:anim calcmode="lin" valueType="num">
                                      <p:cBhvr>
                                        <p:cTn id="92" dur="1000" fill="hold"/>
                                        <p:tgtEl>
                                          <p:spTgt spid="85"/>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92"/>
                                        </p:tgtEl>
                                        <p:attrNameLst>
                                          <p:attrName>style.visibility</p:attrName>
                                        </p:attrNameLst>
                                      </p:cBhvr>
                                      <p:to>
                                        <p:strVal val="visible"/>
                                      </p:to>
                                    </p:set>
                                    <p:animEffect transition="in" filter="fade">
                                      <p:cBhvr>
                                        <p:cTn id="95" dur="1000"/>
                                        <p:tgtEl>
                                          <p:spTgt spid="92"/>
                                        </p:tgtEl>
                                      </p:cBhvr>
                                    </p:animEffect>
                                    <p:anim calcmode="lin" valueType="num">
                                      <p:cBhvr>
                                        <p:cTn id="96" dur="1000" fill="hold"/>
                                        <p:tgtEl>
                                          <p:spTgt spid="92"/>
                                        </p:tgtEl>
                                        <p:attrNameLst>
                                          <p:attrName>ppt_x</p:attrName>
                                        </p:attrNameLst>
                                      </p:cBhvr>
                                      <p:tavLst>
                                        <p:tav tm="0">
                                          <p:val>
                                            <p:strVal val="#ppt_x"/>
                                          </p:val>
                                        </p:tav>
                                        <p:tav tm="100000">
                                          <p:val>
                                            <p:strVal val="#ppt_x"/>
                                          </p:val>
                                        </p:tav>
                                      </p:tavLst>
                                    </p:anim>
                                    <p:anim calcmode="lin" valueType="num">
                                      <p:cBhvr>
                                        <p:cTn id="97"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5" grpId="0" animBg="1"/>
      <p:bldP spid="8" grpId="0"/>
      <p:bldP spid="45" grpId="0" animBg="1"/>
      <p:bldP spid="92" grpId="0"/>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p:txBody>
          <a:bodyPr/>
          <a:lstStyle/>
          <a:p>
            <a:r>
              <a:rPr lang="fr-FR" altLang="fr-FR" dirty="0" smtClean="0"/>
              <a:t>« FranceConnect » : promesse de valeur du point de vue de l’usager…</a:t>
            </a:r>
          </a:p>
        </p:txBody>
      </p:sp>
      <p:sp>
        <p:nvSpPr>
          <p:cNvPr id="14339" name="Espace réservé du contenu 2"/>
          <p:cNvSpPr>
            <a:spLocks noGrp="1"/>
          </p:cNvSpPr>
          <p:nvPr>
            <p:ph idx="1"/>
          </p:nvPr>
        </p:nvSpPr>
        <p:spPr>
          <a:xfrm>
            <a:off x="381000" y="1371600"/>
            <a:ext cx="8380413" cy="4865712"/>
          </a:xfrm>
        </p:spPr>
        <p:txBody>
          <a:bodyPr/>
          <a:lstStyle/>
          <a:p>
            <a:pPr>
              <a:buFont typeface="Wingdings" panose="05000000000000000000" pitchFamily="2" charset="2"/>
              <a:buChar char="Ø"/>
            </a:pPr>
            <a:r>
              <a:rPr lang="fr-FR" altLang="fr-FR" sz="1600" dirty="0" smtClean="0">
                <a:sym typeface="Wingdings" pitchFamily="2" charset="2"/>
              </a:rPr>
              <a:t>L’usager </a:t>
            </a:r>
            <a:r>
              <a:rPr lang="fr-FR" altLang="fr-FR" sz="1600" b="1" dirty="0" smtClean="0">
                <a:sym typeface="Wingdings" pitchFamily="2" charset="2"/>
              </a:rPr>
              <a:t>justifie simplement de son identité réelle </a:t>
            </a:r>
            <a:r>
              <a:rPr lang="fr-FR" altLang="fr-FR" sz="1600" dirty="0" smtClean="0">
                <a:sym typeface="Wingdings" pitchFamily="2" charset="2"/>
              </a:rPr>
              <a:t>auprès d’un service numérique qui ne le connaît pas encore</a:t>
            </a:r>
          </a:p>
          <a:p>
            <a:pPr lvl="1">
              <a:buFont typeface="Wingdings" pitchFamily="2" charset="2"/>
              <a:buChar char="è"/>
            </a:pPr>
            <a:r>
              <a:rPr lang="fr-FR" altLang="fr-FR" sz="1400" dirty="0" smtClean="0">
                <a:sym typeface="Wingdings" pitchFamily="2" charset="2"/>
              </a:rPr>
              <a:t>Il n’a pas besoin de se présenter à un guichet ou attendre un courrier pour obtenir un identifiant/mot de passe et accéder à un nouveau service en ligne</a:t>
            </a:r>
          </a:p>
          <a:p>
            <a:pPr lvl="1">
              <a:buFont typeface="Wingdings" pitchFamily="2" charset="2"/>
              <a:buChar char="è"/>
            </a:pPr>
            <a:endParaRPr lang="fr-FR" altLang="fr-FR" sz="1400" dirty="0" smtClean="0">
              <a:sym typeface="Wingdings" pitchFamily="2" charset="2"/>
            </a:endParaRPr>
          </a:p>
          <a:p>
            <a:pPr>
              <a:buFont typeface="Wingdings" panose="05000000000000000000" pitchFamily="2" charset="2"/>
              <a:buChar char="Ø"/>
            </a:pPr>
            <a:r>
              <a:rPr lang="fr-FR" altLang="fr-FR" sz="1600" dirty="0" smtClean="0">
                <a:sym typeface="Wingdings" pitchFamily="2" charset="2"/>
              </a:rPr>
              <a:t>L’usager peut utiliser </a:t>
            </a:r>
            <a:r>
              <a:rPr lang="fr-FR" altLang="fr-FR" sz="1600" b="1" dirty="0" smtClean="0">
                <a:sym typeface="Wingdings" pitchFamily="2" charset="2"/>
              </a:rPr>
              <a:t>la même identité numérique </a:t>
            </a:r>
            <a:r>
              <a:rPr lang="fr-FR" altLang="fr-FR" sz="1600" dirty="0" smtClean="0">
                <a:sym typeface="Wingdings" pitchFamily="2" charset="2"/>
              </a:rPr>
              <a:t>auprès de tous les services numériques qu’il souhaite</a:t>
            </a:r>
          </a:p>
          <a:p>
            <a:pPr lvl="1">
              <a:buFont typeface="Wingdings" pitchFamily="2" charset="2"/>
              <a:buChar char="è"/>
            </a:pPr>
            <a:r>
              <a:rPr lang="fr-FR" altLang="fr-FR" sz="1400" dirty="0" smtClean="0">
                <a:sym typeface="Wingdings" pitchFamily="2" charset="2"/>
              </a:rPr>
              <a:t>Tous les services numériques (qui adoptent FranceConnect) pourront accepter l’identité numérique certifiée de son choix</a:t>
            </a:r>
          </a:p>
          <a:p>
            <a:pPr lvl="1">
              <a:buFont typeface="Wingdings" pitchFamily="2" charset="2"/>
              <a:buChar char="è"/>
            </a:pPr>
            <a:r>
              <a:rPr lang="fr-FR" altLang="fr-FR" sz="1400" dirty="0" smtClean="0">
                <a:sym typeface="Wingdings" pitchFamily="2" charset="2"/>
              </a:rPr>
              <a:t>Cette option permet de partager, au-delà de ses informations d’identité, d’autres informations, sous son contrôle</a:t>
            </a:r>
          </a:p>
          <a:p>
            <a:pPr>
              <a:buFont typeface="Wingdings" pitchFamily="2" charset="2"/>
              <a:buChar char="è"/>
            </a:pPr>
            <a:endParaRPr lang="fr-FR" altLang="fr-FR" sz="1600" dirty="0" smtClean="0">
              <a:sym typeface="Wingdings" pitchFamily="2" charset="2"/>
            </a:endParaRPr>
          </a:p>
          <a:p>
            <a:pPr>
              <a:buFont typeface="Wingdings" panose="05000000000000000000" pitchFamily="2" charset="2"/>
              <a:buChar char="Ø"/>
            </a:pPr>
            <a:r>
              <a:rPr lang="fr-FR" altLang="fr-FR" sz="1600" dirty="0" smtClean="0">
                <a:sym typeface="Wingdings" pitchFamily="2" charset="2"/>
              </a:rPr>
              <a:t>FranceConnect n’exige pas de </a:t>
            </a:r>
            <a:r>
              <a:rPr lang="fr-FR" altLang="fr-FR" sz="1600" b="1" dirty="0" smtClean="0">
                <a:sym typeface="Wingdings" pitchFamily="2" charset="2"/>
              </a:rPr>
              <a:t>créer de nouveau compte</a:t>
            </a:r>
          </a:p>
          <a:p>
            <a:pPr lvl="1">
              <a:buFont typeface="Wingdings" pitchFamily="2" charset="2"/>
              <a:buChar char="è"/>
            </a:pPr>
            <a:r>
              <a:rPr lang="fr-FR" altLang="fr-FR" sz="1400" dirty="0" smtClean="0"/>
              <a:t>L’usager devra disposer d’un compte numérique auprès d’une administration préalablement référencée par FranceConnect (exemple : compte fiscal, compte CAF, compte AMELI). Grace à FranceConnect, ce compte sera reconnu par les autres administrations.</a:t>
            </a:r>
          </a:p>
        </p:txBody>
      </p:sp>
    </p:spTree>
    <p:extLst>
      <p:ext uri="{BB962C8B-B14F-4D97-AF65-F5344CB8AC3E}">
        <p14:creationId xmlns:p14="http://schemas.microsoft.com/office/powerpoint/2010/main" val="758977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p:txBody>
          <a:bodyPr/>
          <a:lstStyle/>
          <a:p>
            <a:r>
              <a:rPr lang="fr-FR" altLang="fr-FR" dirty="0" smtClean="0"/>
              <a:t>« FranceConnect » : promesse de valeur pour les autorités administratives partenaires</a:t>
            </a:r>
          </a:p>
        </p:txBody>
      </p:sp>
      <p:sp>
        <p:nvSpPr>
          <p:cNvPr id="4" name="Espace réservé du contenu 2"/>
          <p:cNvSpPr>
            <a:spLocks noGrp="1"/>
          </p:cNvSpPr>
          <p:nvPr>
            <p:ph idx="1"/>
          </p:nvPr>
        </p:nvSpPr>
        <p:spPr>
          <a:xfrm>
            <a:off x="381000" y="1268760"/>
            <a:ext cx="8380413" cy="4070350"/>
          </a:xfrm>
        </p:spPr>
        <p:txBody>
          <a:bodyPr/>
          <a:lstStyle/>
          <a:p>
            <a:pPr>
              <a:buFont typeface="Wingdings" panose="05000000000000000000" pitchFamily="2" charset="2"/>
              <a:buChar char="Ø"/>
              <a:defRPr/>
            </a:pPr>
            <a:r>
              <a:rPr lang="fr-FR" sz="1600" dirty="0" smtClean="0">
                <a:sym typeface="Wingdings" panose="05000000000000000000" pitchFamily="2" charset="2"/>
              </a:rPr>
              <a:t>Le partenaire peut </a:t>
            </a:r>
            <a:r>
              <a:rPr lang="fr-FR" sz="1600" b="1" dirty="0" smtClean="0">
                <a:sym typeface="Wingdings" panose="05000000000000000000" pitchFamily="2" charset="2"/>
              </a:rPr>
              <a:t>supprimer la demande de justificatif d’identité </a:t>
            </a:r>
            <a:r>
              <a:rPr lang="fr-FR" sz="1600" dirty="0" smtClean="0">
                <a:sym typeface="Wingdings" panose="05000000000000000000" pitchFamily="2" charset="2"/>
              </a:rPr>
              <a:t>en s’appuyant </a:t>
            </a:r>
            <a:r>
              <a:rPr lang="fr-FR" sz="1600" dirty="0">
                <a:sym typeface="Wingdings" panose="05000000000000000000" pitchFamily="2" charset="2"/>
              </a:rPr>
              <a:t>sur </a:t>
            </a:r>
            <a:r>
              <a:rPr lang="fr-FR" sz="1600" dirty="0" smtClean="0">
                <a:sym typeface="Wingdings" panose="05000000000000000000" pitchFamily="2" charset="2"/>
              </a:rPr>
              <a:t>l’identité pivot fournie </a:t>
            </a:r>
            <a:r>
              <a:rPr lang="fr-FR" sz="1600" dirty="0">
                <a:sym typeface="Wingdings" panose="05000000000000000000" pitchFamily="2" charset="2"/>
              </a:rPr>
              <a:t>par d’autres administrations</a:t>
            </a:r>
            <a:r>
              <a:rPr lang="fr-FR" sz="1600" dirty="0" smtClean="0">
                <a:sym typeface="Wingdings" panose="05000000000000000000" pitchFamily="2" charset="2"/>
              </a:rPr>
              <a:t>.</a:t>
            </a:r>
          </a:p>
          <a:p>
            <a:pPr lvl="1">
              <a:buFont typeface="Wingdings" pitchFamily="2" charset="2"/>
              <a:buChar char="è"/>
              <a:defRPr/>
            </a:pPr>
            <a:r>
              <a:rPr lang="fr-FR" sz="1400" dirty="0" smtClean="0">
                <a:sym typeface="Wingdings" panose="05000000000000000000" pitchFamily="2" charset="2"/>
              </a:rPr>
              <a:t>L’identité pivot comprend : </a:t>
            </a:r>
          </a:p>
          <a:p>
            <a:pPr marL="1200150" lvl="2" indent="-285750">
              <a:buFont typeface="Arial" panose="020B0604020202020204" pitchFamily="34" charset="0"/>
              <a:buChar char="•"/>
              <a:defRPr/>
            </a:pPr>
            <a:r>
              <a:rPr lang="fr-FR" sz="1400" dirty="0" smtClean="0">
                <a:sym typeface="Wingdings" panose="05000000000000000000" pitchFamily="2" charset="2"/>
              </a:rPr>
              <a:t>Le nom</a:t>
            </a:r>
          </a:p>
          <a:p>
            <a:pPr marL="1200150" lvl="2" indent="-285750">
              <a:buFont typeface="Arial" panose="020B0604020202020204" pitchFamily="34" charset="0"/>
              <a:buChar char="•"/>
              <a:defRPr/>
            </a:pPr>
            <a:r>
              <a:rPr lang="fr-FR" sz="1400" dirty="0" smtClean="0">
                <a:sym typeface="Wingdings" panose="05000000000000000000" pitchFamily="2" charset="2"/>
              </a:rPr>
              <a:t>Le prénom</a:t>
            </a:r>
          </a:p>
          <a:p>
            <a:pPr marL="1200150" lvl="2" indent="-285750">
              <a:buFont typeface="Arial" panose="020B0604020202020204" pitchFamily="34" charset="0"/>
              <a:buChar char="•"/>
              <a:defRPr/>
            </a:pPr>
            <a:r>
              <a:rPr lang="fr-FR" sz="1400" dirty="0" smtClean="0">
                <a:sym typeface="Wingdings" panose="05000000000000000000" pitchFamily="2" charset="2"/>
              </a:rPr>
              <a:t>Le genre</a:t>
            </a:r>
          </a:p>
          <a:p>
            <a:pPr marL="1200150" lvl="2" indent="-285750">
              <a:buFont typeface="Arial" panose="020B0604020202020204" pitchFamily="34" charset="0"/>
              <a:buChar char="•"/>
              <a:defRPr/>
            </a:pPr>
            <a:r>
              <a:rPr lang="fr-FR" sz="1400" dirty="0" smtClean="0">
                <a:sym typeface="Wingdings" panose="05000000000000000000" pitchFamily="2" charset="2"/>
              </a:rPr>
              <a:t>La date de naissance</a:t>
            </a:r>
          </a:p>
          <a:p>
            <a:pPr marL="1200150" lvl="2" indent="-285750">
              <a:buFont typeface="Arial" panose="020B0604020202020204" pitchFamily="34" charset="0"/>
              <a:buChar char="•"/>
              <a:defRPr/>
            </a:pPr>
            <a:r>
              <a:rPr lang="fr-FR" sz="1400" dirty="0" smtClean="0">
                <a:sym typeface="Wingdings" panose="05000000000000000000" pitchFamily="2" charset="2"/>
              </a:rPr>
              <a:t>Le lieux de naissance</a:t>
            </a:r>
          </a:p>
          <a:p>
            <a:pPr marL="457200" lvl="1" indent="0">
              <a:defRPr/>
            </a:pPr>
            <a:endParaRPr lang="fr-FR" sz="1100" dirty="0">
              <a:sym typeface="Wingdings" panose="05000000000000000000" pitchFamily="2" charset="2"/>
            </a:endParaRPr>
          </a:p>
          <a:p>
            <a:pPr>
              <a:buFont typeface="Wingdings" panose="05000000000000000000" pitchFamily="2" charset="2"/>
              <a:buChar char="Ø"/>
              <a:defRPr/>
            </a:pPr>
            <a:r>
              <a:rPr lang="fr-FR" sz="1600" dirty="0" smtClean="0">
                <a:sym typeface="Wingdings" panose="05000000000000000000" pitchFamily="2" charset="2"/>
              </a:rPr>
              <a:t>Le partenaire peut </a:t>
            </a:r>
            <a:r>
              <a:rPr lang="fr-FR" sz="1600" b="1" dirty="0" smtClean="0">
                <a:sym typeface="Wingdings" panose="05000000000000000000" pitchFamily="2" charset="2"/>
              </a:rPr>
              <a:t>dématérialiser une démarche au profit de l’usager </a:t>
            </a:r>
            <a:r>
              <a:rPr lang="fr-FR" sz="1600" dirty="0" smtClean="0">
                <a:sym typeface="Wingdings" panose="05000000000000000000" pitchFamily="2" charset="2"/>
              </a:rPr>
              <a:t>en s’appuyant sur des informations de confiance fournies par d’autres administrations.</a:t>
            </a:r>
          </a:p>
          <a:p>
            <a:pPr lvl="1">
              <a:buFont typeface="Wingdings" pitchFamily="2" charset="2"/>
              <a:buChar char="è"/>
              <a:defRPr/>
            </a:pPr>
            <a:r>
              <a:rPr lang="fr-FR" sz="1400" dirty="0" smtClean="0">
                <a:sym typeface="Wingdings" panose="05000000000000000000" pitchFamily="2" charset="2"/>
              </a:rPr>
              <a:t>En fonction du niveau de confiance dont le partenaire a besoin pour ma démarche, il peux obtenir des informations issues d’une autre administration. </a:t>
            </a:r>
            <a:r>
              <a:rPr lang="fr-FR" sz="1400" b="1" dirty="0" smtClean="0">
                <a:sym typeface="Wingdings" panose="05000000000000000000" pitchFamily="2" charset="2"/>
              </a:rPr>
              <a:t>Il diminue ainsi ses coûts de gestion et de vérification.</a:t>
            </a:r>
          </a:p>
          <a:p>
            <a:pPr>
              <a:buFont typeface="Wingdings" pitchFamily="2" charset="2"/>
              <a:buChar char="è"/>
              <a:defRPr/>
            </a:pPr>
            <a:endParaRPr lang="fr-FR" sz="1200" dirty="0">
              <a:sym typeface="Wingdings" panose="05000000000000000000" pitchFamily="2" charset="2"/>
            </a:endParaRPr>
          </a:p>
          <a:p>
            <a:pPr>
              <a:buFont typeface="Wingdings" panose="05000000000000000000" pitchFamily="2" charset="2"/>
              <a:buChar char="Ø"/>
              <a:defRPr/>
            </a:pPr>
            <a:r>
              <a:rPr lang="fr-FR" sz="1600" b="1" dirty="0" smtClean="0">
                <a:sym typeface="Wingdings" panose="05000000000000000000" pitchFamily="2" charset="2"/>
              </a:rPr>
              <a:t>La gestion des identités numériques des usagers est simplifiée et sécurisée</a:t>
            </a:r>
          </a:p>
          <a:p>
            <a:pPr lvl="1">
              <a:buFont typeface="Wingdings" pitchFamily="2" charset="2"/>
              <a:buChar char="è"/>
              <a:defRPr/>
            </a:pPr>
            <a:r>
              <a:rPr lang="fr-FR" sz="1400" dirty="0" smtClean="0">
                <a:sym typeface="Wingdings" panose="05000000000000000000" pitchFamily="2" charset="2"/>
              </a:rPr>
              <a:t>Le partenaire peut simplifier l’accès à ses services, en évitant la création de compte pour l’usager. </a:t>
            </a:r>
            <a:r>
              <a:rPr lang="fr-FR" sz="1400" b="1" dirty="0" smtClean="0">
                <a:sym typeface="Wingdings" panose="05000000000000000000" pitchFamily="2" charset="2"/>
              </a:rPr>
              <a:t>Il diminue ainsi son taux d’abandon des démarches en ligne.</a:t>
            </a:r>
          </a:p>
          <a:p>
            <a:pPr lvl="1">
              <a:buFont typeface="Wingdings" pitchFamily="2" charset="2"/>
              <a:buChar char="è"/>
              <a:defRPr/>
            </a:pPr>
            <a:r>
              <a:rPr lang="fr-FR" sz="1400" dirty="0" smtClean="0">
                <a:sym typeface="Wingdings" panose="05000000000000000000" pitchFamily="2" charset="2"/>
              </a:rPr>
              <a:t>Le partenaire peut déléguer sa </a:t>
            </a:r>
            <a:r>
              <a:rPr lang="fr-FR" sz="1400" dirty="0">
                <a:sym typeface="Wingdings" panose="05000000000000000000" pitchFamily="2" charset="2"/>
              </a:rPr>
              <a:t>gestion </a:t>
            </a:r>
            <a:r>
              <a:rPr lang="fr-FR" sz="1400" dirty="0" smtClean="0">
                <a:sym typeface="Wingdings" panose="05000000000000000000" pitchFamily="2" charset="2"/>
              </a:rPr>
              <a:t>d’identité et ainsi </a:t>
            </a:r>
            <a:r>
              <a:rPr lang="fr-FR" sz="1400" b="1" dirty="0" smtClean="0">
                <a:sym typeface="Wingdings" panose="05000000000000000000" pitchFamily="2" charset="2"/>
              </a:rPr>
              <a:t>il peut faire des économies</a:t>
            </a:r>
            <a:endParaRPr lang="fr-FR" sz="1400" b="1" dirty="0" smtClean="0"/>
          </a:p>
          <a:p>
            <a:pPr marL="0" indent="0">
              <a:defRPr/>
            </a:pPr>
            <a:endParaRPr lang="fr-FR" sz="1800" dirty="0"/>
          </a:p>
        </p:txBody>
      </p:sp>
    </p:spTree>
    <p:extLst>
      <p:ext uri="{BB962C8B-B14F-4D97-AF65-F5344CB8AC3E}">
        <p14:creationId xmlns:p14="http://schemas.microsoft.com/office/powerpoint/2010/main" val="3148798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dirty="0" smtClean="0"/>
              <a:t>Le potentiel : évolutivité fonctionnelle et technologique</a:t>
            </a:r>
          </a:p>
        </p:txBody>
      </p:sp>
      <p:sp>
        <p:nvSpPr>
          <p:cNvPr id="3" name="Espace réservé du contenu 2"/>
          <p:cNvSpPr>
            <a:spLocks noGrp="1"/>
          </p:cNvSpPr>
          <p:nvPr>
            <p:ph idx="1"/>
          </p:nvPr>
        </p:nvSpPr>
        <p:spPr/>
        <p:txBody>
          <a:bodyPr/>
          <a:lstStyle/>
          <a:p>
            <a:pPr marL="285750" indent="-285750">
              <a:buFont typeface="Wingdings" panose="05000000000000000000" pitchFamily="2" charset="2"/>
              <a:buChar char="Ø"/>
              <a:defRPr/>
            </a:pPr>
            <a:r>
              <a:rPr lang="fr-FR" sz="1600" b="1" dirty="0" smtClean="0"/>
              <a:t>Choix de technologies:</a:t>
            </a:r>
          </a:p>
          <a:p>
            <a:pPr marL="400050" lvl="1" indent="0">
              <a:defRPr/>
            </a:pPr>
            <a:r>
              <a:rPr lang="fr-FR" sz="1400" dirty="0" smtClean="0">
                <a:solidFill>
                  <a:schemeClr val="tx1"/>
                </a:solidFill>
              </a:rPr>
              <a:t>Une utilisation des standards de l’internet (HTML5, </a:t>
            </a:r>
            <a:r>
              <a:rPr lang="fr-FR" sz="1400" dirty="0" err="1" smtClean="0">
                <a:solidFill>
                  <a:schemeClr val="tx1"/>
                </a:solidFill>
              </a:rPr>
              <a:t>OpenId</a:t>
            </a:r>
            <a:r>
              <a:rPr lang="fr-FR" sz="1400" dirty="0" smtClean="0">
                <a:solidFill>
                  <a:schemeClr val="tx1"/>
                </a:solidFill>
              </a:rPr>
              <a:t> </a:t>
            </a:r>
            <a:r>
              <a:rPr lang="fr-FR" sz="1400" dirty="0" err="1" smtClean="0">
                <a:solidFill>
                  <a:schemeClr val="tx1"/>
                </a:solidFill>
              </a:rPr>
              <a:t>Connect</a:t>
            </a:r>
            <a:r>
              <a:rPr lang="fr-FR" sz="1400" dirty="0" smtClean="0">
                <a:solidFill>
                  <a:schemeClr val="tx1"/>
                </a:solidFill>
              </a:rPr>
              <a:t>, OAuth2) permettant une intégration et une évolutivité optimales</a:t>
            </a:r>
          </a:p>
          <a:p>
            <a:pPr marL="0" indent="0">
              <a:defRPr/>
            </a:pPr>
            <a:endParaRPr lang="fr-FR" sz="1600" b="1" dirty="0"/>
          </a:p>
          <a:p>
            <a:pPr marL="285750" indent="-285750">
              <a:buFont typeface="Wingdings" panose="05000000000000000000" pitchFamily="2" charset="2"/>
              <a:buChar char="Ø"/>
              <a:defRPr/>
            </a:pPr>
            <a:r>
              <a:rPr lang="fr-FR" sz="1600" b="1" dirty="0" smtClean="0"/>
              <a:t>Evolution de l’authentification</a:t>
            </a:r>
          </a:p>
          <a:p>
            <a:pPr marL="400050" lvl="1" indent="0">
              <a:defRPr/>
            </a:pPr>
            <a:r>
              <a:rPr lang="fr-FR" sz="1400" dirty="0" smtClean="0">
                <a:solidFill>
                  <a:schemeClr val="tx1"/>
                </a:solidFill>
              </a:rPr>
              <a:t>Le dispositif pourra s’enrichir, au fil de la disponibilité des offres du marché ou d’éventuels futurs déploiements publics, avec des moyens d’authentification plus diversifiés et plus forts: mots de passe à usage unique envoyés par SMS, cryptographie embarquée dans la puce du téléphone mobile, carte à puce ou </a:t>
            </a:r>
            <a:r>
              <a:rPr lang="fr-FR" sz="1400" dirty="0" err="1" smtClean="0">
                <a:solidFill>
                  <a:schemeClr val="tx1"/>
                </a:solidFill>
              </a:rPr>
              <a:t>token</a:t>
            </a:r>
            <a:r>
              <a:rPr lang="fr-FR" sz="1400" dirty="0" smtClean="0">
                <a:solidFill>
                  <a:schemeClr val="tx1"/>
                </a:solidFill>
              </a:rPr>
              <a:t>,… et profiter instantanément à toutes les administrations clientes.</a:t>
            </a:r>
          </a:p>
          <a:p>
            <a:pPr>
              <a:buFont typeface="Arial" panose="020B0604020202020204" pitchFamily="34" charset="0"/>
              <a:buChar char="•"/>
              <a:defRPr/>
            </a:pPr>
            <a:endParaRPr lang="fr-FR" sz="1600" dirty="0" smtClean="0"/>
          </a:p>
          <a:p>
            <a:pPr>
              <a:defRPr/>
            </a:pPr>
            <a:endParaRPr lang="fr-FR" sz="1600" dirty="0"/>
          </a:p>
          <a:p>
            <a:pPr>
              <a:defRPr/>
            </a:pPr>
            <a:endParaRPr lang="fr-FR" sz="1600" dirty="0"/>
          </a:p>
        </p:txBody>
      </p:sp>
    </p:spTree>
    <p:extLst>
      <p:ext uri="{BB962C8B-B14F-4D97-AF65-F5344CB8AC3E}">
        <p14:creationId xmlns:p14="http://schemas.microsoft.com/office/powerpoint/2010/main" val="973028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lstStyle/>
          <a:p>
            <a:r>
              <a:rPr lang="fr-FR" altLang="fr-FR" smtClean="0"/>
              <a:t>Le potentiel d’ouverture à des services externes</a:t>
            </a:r>
          </a:p>
        </p:txBody>
      </p:sp>
      <p:sp>
        <p:nvSpPr>
          <p:cNvPr id="3" name="Espace réservé du contenu 2"/>
          <p:cNvSpPr>
            <a:spLocks noGrp="1"/>
          </p:cNvSpPr>
          <p:nvPr>
            <p:ph idx="1"/>
          </p:nvPr>
        </p:nvSpPr>
        <p:spPr>
          <a:xfrm>
            <a:off x="381000" y="1518890"/>
            <a:ext cx="8380413" cy="4070350"/>
          </a:xfrm>
        </p:spPr>
        <p:txBody>
          <a:bodyPr/>
          <a:lstStyle/>
          <a:p>
            <a:pPr>
              <a:buFont typeface="Wingdings" panose="05000000000000000000" pitchFamily="2" charset="2"/>
              <a:buChar char="Ø"/>
              <a:defRPr/>
            </a:pPr>
            <a:r>
              <a:rPr lang="fr-FR" sz="1600" b="1" dirty="0" smtClean="0"/>
              <a:t>Potentiel d’ouverture à des fournisseurs d’identité externes</a:t>
            </a:r>
          </a:p>
          <a:p>
            <a:pPr marL="0" indent="0">
              <a:defRPr/>
            </a:pPr>
            <a:endParaRPr lang="fr-FR" dirty="0" smtClean="0"/>
          </a:p>
          <a:p>
            <a:pPr lvl="1">
              <a:buFont typeface="Wingdings" pitchFamily="2" charset="2"/>
              <a:buChar char="è"/>
            </a:pPr>
            <a:r>
              <a:rPr lang="fr-FR" sz="1400" dirty="0" smtClean="0"/>
              <a:t>Le dispositif peut, techniquement, être ouvert à des fournisseurs d’identité et d’authentification externes/privés </a:t>
            </a:r>
            <a:endParaRPr lang="fr-FR" altLang="fr-FR" sz="1400" dirty="0" smtClean="0">
              <a:sym typeface="Wingdings" pitchFamily="2" charset="2"/>
            </a:endParaRPr>
          </a:p>
          <a:p>
            <a:pPr lvl="1">
              <a:buFont typeface="Wingdings" pitchFamily="2" charset="2"/>
              <a:buChar char="è"/>
            </a:pPr>
            <a:r>
              <a:rPr lang="fr-FR" sz="1400" dirty="0"/>
              <a:t>Le dispositif centralisera les mécanismes d’interopérabilité avec les fournisseurs d’identité étatiques de l’Union Européenne, que les services numériques de l’Etat devront reconnaître lorsqu’il répondront aux critères définis dans le cadre du futur règlement européen </a:t>
            </a:r>
            <a:r>
              <a:rPr lang="fr-FR" sz="1400" dirty="0" err="1"/>
              <a:t>eIDAS</a:t>
            </a:r>
            <a:r>
              <a:rPr lang="fr-FR" sz="1400" dirty="0"/>
              <a:t>.</a:t>
            </a:r>
          </a:p>
          <a:p>
            <a:pPr>
              <a:buFontTx/>
              <a:buChar char="-"/>
              <a:defRPr/>
            </a:pPr>
            <a:endParaRPr lang="fr-FR" dirty="0" smtClean="0"/>
          </a:p>
          <a:p>
            <a:pPr marL="285750" indent="-285750">
              <a:buFont typeface="Wingdings" panose="05000000000000000000" pitchFamily="2" charset="2"/>
              <a:buChar char="Ø"/>
              <a:defRPr/>
            </a:pPr>
            <a:r>
              <a:rPr lang="fr-FR" sz="1600" b="1" dirty="0" smtClean="0"/>
              <a:t>Potentiel d’utilisation des identités administratives dans des usages non administratifs</a:t>
            </a:r>
          </a:p>
          <a:p>
            <a:pPr lvl="1">
              <a:buFont typeface="Wingdings" pitchFamily="2" charset="2"/>
              <a:buChar char="è"/>
            </a:pPr>
            <a:r>
              <a:rPr lang="fr-FR" sz="1400" dirty="0"/>
              <a:t>De la même manière, le dispositif peut techniquement être ouvert à des usages externes (avec des limites à prévoir ? Notamment : liste limitatives de données ?)</a:t>
            </a:r>
          </a:p>
          <a:p>
            <a:pPr marL="0" indent="0">
              <a:defRPr/>
            </a:pPr>
            <a:endParaRPr lang="fr-FR" b="1" dirty="0" smtClean="0"/>
          </a:p>
          <a:p>
            <a:pPr marL="285750" indent="-285750">
              <a:buFont typeface="Wingdings" panose="05000000000000000000" pitchFamily="2" charset="2"/>
              <a:buChar char="Ø"/>
              <a:defRPr/>
            </a:pPr>
            <a:r>
              <a:rPr lang="fr-FR" sz="1600" b="1" dirty="0" smtClean="0"/>
              <a:t>L’ouverture sera progressive, afin de laisser un temps d’appropriation.</a:t>
            </a:r>
          </a:p>
          <a:p>
            <a:pPr marL="285750" indent="-285750">
              <a:buFontTx/>
              <a:buChar char="-"/>
              <a:defRPr/>
            </a:pPr>
            <a:endParaRPr lang="fr-FR" dirty="0"/>
          </a:p>
          <a:p>
            <a:pPr>
              <a:buFontTx/>
              <a:buChar char="-"/>
              <a:defRPr/>
            </a:pPr>
            <a:endParaRPr lang="fr-FR" dirty="0" smtClean="0"/>
          </a:p>
          <a:p>
            <a:pPr>
              <a:buFontTx/>
              <a:buChar char="-"/>
              <a:defRPr/>
            </a:pPr>
            <a:endParaRPr lang="fr-FR" dirty="0"/>
          </a:p>
        </p:txBody>
      </p:sp>
    </p:spTree>
    <p:extLst>
      <p:ext uri="{BB962C8B-B14F-4D97-AF65-F5344CB8AC3E}">
        <p14:creationId xmlns:p14="http://schemas.microsoft.com/office/powerpoint/2010/main" val="338402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lstStyle/>
          <a:p>
            <a:r>
              <a:rPr lang="fr-FR" altLang="fr-FR" dirty="0" smtClean="0"/>
              <a:t>Contexte et avancement du projet au 17 novembre 2014 </a:t>
            </a:r>
          </a:p>
        </p:txBody>
      </p:sp>
      <p:sp>
        <p:nvSpPr>
          <p:cNvPr id="3" name="Espace réservé du contenu 2"/>
          <p:cNvSpPr>
            <a:spLocks noGrp="1"/>
          </p:cNvSpPr>
          <p:nvPr>
            <p:ph idx="1"/>
          </p:nvPr>
        </p:nvSpPr>
        <p:spPr>
          <a:xfrm>
            <a:off x="323528" y="1340768"/>
            <a:ext cx="8380413" cy="5400600"/>
          </a:xfrm>
        </p:spPr>
        <p:txBody>
          <a:bodyPr/>
          <a:lstStyle/>
          <a:p>
            <a:pPr>
              <a:buFont typeface="Wingdings" panose="05000000000000000000" pitchFamily="2" charset="2"/>
              <a:buChar char="Ø"/>
              <a:defRPr/>
            </a:pPr>
            <a:r>
              <a:rPr lang="fr-FR" sz="1600" b="1" dirty="0" smtClean="0"/>
              <a:t>Méthode de travail</a:t>
            </a:r>
          </a:p>
          <a:p>
            <a:pPr marL="0" indent="0">
              <a:defRPr/>
            </a:pPr>
            <a:endParaRPr lang="fr-FR" dirty="0" smtClean="0"/>
          </a:p>
          <a:p>
            <a:pPr lvl="1">
              <a:buFont typeface="Wingdings" pitchFamily="2" charset="2"/>
              <a:buChar char="è"/>
            </a:pPr>
            <a:r>
              <a:rPr lang="fr-FR" sz="1400" dirty="0" smtClean="0"/>
              <a:t>Projet en mode agile voire « </a:t>
            </a:r>
            <a:r>
              <a:rPr lang="fr-FR" sz="1400" dirty="0" err="1" smtClean="0"/>
              <a:t>lean</a:t>
            </a:r>
            <a:r>
              <a:rPr lang="fr-FR" sz="1400" dirty="0" smtClean="0"/>
              <a:t> </a:t>
            </a:r>
            <a:r>
              <a:rPr lang="fr-FR" sz="1400" dirty="0" err="1" smtClean="0"/>
              <a:t>project</a:t>
            </a:r>
            <a:r>
              <a:rPr lang="fr-FR" sz="1400" dirty="0" smtClean="0"/>
              <a:t> » </a:t>
            </a:r>
            <a:endParaRPr lang="fr-FR" altLang="fr-FR" sz="1400" dirty="0" smtClean="0">
              <a:sym typeface="Wingdings" pitchFamily="2" charset="2"/>
            </a:endParaRPr>
          </a:p>
          <a:p>
            <a:pPr lvl="1">
              <a:buFont typeface="Wingdings" pitchFamily="2" charset="2"/>
              <a:buChar char="è"/>
            </a:pPr>
            <a:r>
              <a:rPr lang="fr-FR" sz="1400" dirty="0" smtClean="0"/>
              <a:t>Des </a:t>
            </a:r>
            <a:r>
              <a:rPr lang="fr-FR" sz="1400" dirty="0" err="1" smtClean="0"/>
              <a:t>openLabs</a:t>
            </a:r>
            <a:r>
              <a:rPr lang="fr-FR" sz="1400" dirty="0" smtClean="0"/>
              <a:t> tous les quinze jours (jeudi matin)</a:t>
            </a:r>
          </a:p>
          <a:p>
            <a:pPr marL="1200150" lvl="2" indent="-285750">
              <a:buFont typeface="Wingdings" panose="05000000000000000000" pitchFamily="2" charset="2"/>
              <a:buChar char="Ø"/>
            </a:pPr>
            <a:r>
              <a:rPr lang="fr-FR" sz="1400" dirty="0" smtClean="0"/>
              <a:t>Toutes les autorités administratives peuvent y participer, le but étant de construire ensemble FranceConnect pour répondre au mieux aux besoins exprimés lors du lab.</a:t>
            </a:r>
          </a:p>
          <a:p>
            <a:pPr marL="1200150" lvl="2" indent="-285750">
              <a:buFont typeface="Wingdings" panose="05000000000000000000" pitchFamily="2" charset="2"/>
              <a:buChar char="Ø"/>
            </a:pPr>
            <a:r>
              <a:rPr lang="fr-FR" sz="1400" dirty="0" smtClean="0"/>
              <a:t>Suite aux </a:t>
            </a:r>
            <a:r>
              <a:rPr lang="fr-FR" sz="1400" dirty="0" err="1" smtClean="0"/>
              <a:t>labs</a:t>
            </a:r>
            <a:r>
              <a:rPr lang="fr-FR" sz="1400" dirty="0" smtClean="0"/>
              <a:t> des lettres de diffusion sont produites. Elles présentent les sujets abordés et les décisions prises. Pour recevoir cette lettre, merci d’en faire la demande à </a:t>
            </a:r>
            <a:r>
              <a:rPr lang="fr-FR" sz="1400" b="1" dirty="0" smtClean="0">
                <a:solidFill>
                  <a:schemeClr val="tx1"/>
                </a:solidFill>
                <a:hlinkClick r:id="rId3"/>
              </a:rPr>
              <a:t>Thomas.Menant@modernisation.gouv.fr</a:t>
            </a:r>
            <a:r>
              <a:rPr lang="fr-FR" sz="1400" dirty="0" smtClean="0"/>
              <a:t>.  </a:t>
            </a:r>
            <a:endParaRPr lang="fr-FR" sz="1400" dirty="0"/>
          </a:p>
          <a:p>
            <a:pPr>
              <a:buFontTx/>
              <a:buChar char="-"/>
              <a:defRPr/>
            </a:pPr>
            <a:endParaRPr lang="fr-FR" dirty="0" smtClean="0"/>
          </a:p>
          <a:p>
            <a:pPr marL="285750" indent="-285750">
              <a:buFont typeface="Wingdings" panose="05000000000000000000" pitchFamily="2" charset="2"/>
              <a:buChar char="Ø"/>
              <a:defRPr/>
            </a:pPr>
            <a:r>
              <a:rPr lang="fr-FR" sz="1600" b="1" dirty="0" smtClean="0"/>
              <a:t>Aspects sécurité</a:t>
            </a:r>
          </a:p>
          <a:p>
            <a:pPr lvl="1">
              <a:buFont typeface="Wingdings" pitchFamily="2" charset="2"/>
              <a:buChar char="è"/>
            </a:pPr>
            <a:r>
              <a:rPr lang="fr-FR" sz="1400" dirty="0"/>
              <a:t>La CNIL et l'ANSSI participent au </a:t>
            </a:r>
            <a:r>
              <a:rPr lang="fr-FR" sz="1400" dirty="0" smtClean="0"/>
              <a:t>projet</a:t>
            </a:r>
          </a:p>
          <a:p>
            <a:pPr lvl="1">
              <a:buFont typeface="Wingdings" pitchFamily="2" charset="2"/>
              <a:buChar char="è"/>
            </a:pPr>
            <a:r>
              <a:rPr lang="fr-FR" sz="1400" dirty="0" smtClean="0"/>
              <a:t>Une étude de risque est en cours (société </a:t>
            </a:r>
            <a:r>
              <a:rPr lang="fr-FR" sz="1400" dirty="0" err="1"/>
              <a:t>S</a:t>
            </a:r>
            <a:r>
              <a:rPr lang="fr-FR" sz="1400" dirty="0" err="1" smtClean="0"/>
              <a:t>olucom</a:t>
            </a:r>
            <a:r>
              <a:rPr lang="fr-FR" sz="1400" dirty="0" smtClean="0"/>
              <a:t>)</a:t>
            </a:r>
          </a:p>
          <a:p>
            <a:pPr lvl="1">
              <a:buFont typeface="Wingdings" pitchFamily="2" charset="2"/>
              <a:buChar char="è"/>
            </a:pPr>
            <a:r>
              <a:rPr lang="fr-FR" sz="1400" dirty="0" smtClean="0"/>
              <a:t>Il n’y aura pas de mise en production sans homologation</a:t>
            </a:r>
            <a:endParaRPr lang="fr-FR" sz="1400" dirty="0"/>
          </a:p>
          <a:p>
            <a:pPr marL="0" indent="0">
              <a:defRPr/>
            </a:pPr>
            <a:endParaRPr lang="fr-FR" sz="1600" b="1" dirty="0" smtClean="0"/>
          </a:p>
          <a:p>
            <a:pPr marL="285750" indent="-285750">
              <a:buFont typeface="Wingdings" panose="05000000000000000000" pitchFamily="2" charset="2"/>
              <a:buChar char="Ø"/>
              <a:defRPr/>
            </a:pPr>
            <a:r>
              <a:rPr lang="fr-FR" sz="1600" b="1" dirty="0" smtClean="0"/>
              <a:t>Planning</a:t>
            </a:r>
          </a:p>
          <a:p>
            <a:pPr marL="685800" lvl="1">
              <a:buFont typeface="Wingdings" panose="05000000000000000000" pitchFamily="2" charset="2"/>
              <a:buChar char="Ø"/>
              <a:defRPr/>
            </a:pPr>
            <a:r>
              <a:rPr lang="fr-FR" sz="1400" dirty="0" smtClean="0"/>
              <a:t>Jusqu’à décembre 2014 : Développement de la V1</a:t>
            </a:r>
          </a:p>
          <a:p>
            <a:pPr marL="685800" lvl="1">
              <a:buFont typeface="Wingdings" panose="05000000000000000000" pitchFamily="2" charset="2"/>
              <a:buChar char="Ø"/>
              <a:defRPr/>
            </a:pPr>
            <a:r>
              <a:rPr lang="fr-FR" sz="1400" dirty="0" smtClean="0"/>
              <a:t>De janvier 2015 à juin 2014 : Pré-expérimentation sur un périmètre restreint</a:t>
            </a:r>
          </a:p>
          <a:p>
            <a:pPr marL="685800" lvl="1">
              <a:buFont typeface="Wingdings" panose="05000000000000000000" pitchFamily="2" charset="2"/>
              <a:buChar char="Ø"/>
              <a:defRPr/>
            </a:pPr>
            <a:r>
              <a:rPr lang="fr-FR" sz="1400" dirty="0" smtClean="0"/>
              <a:t>Eté à fin 2015 : Expérimentation</a:t>
            </a:r>
          </a:p>
          <a:p>
            <a:pPr marL="685800" lvl="1">
              <a:buFont typeface="Wingdings" panose="05000000000000000000" pitchFamily="2" charset="2"/>
              <a:buChar char="Ø"/>
              <a:defRPr/>
            </a:pPr>
            <a:r>
              <a:rPr lang="fr-FR" sz="1400" dirty="0" smtClean="0"/>
              <a:t>2016 : Généralisation</a:t>
            </a:r>
          </a:p>
          <a:p>
            <a:pPr marL="685800" lvl="1">
              <a:buFont typeface="Wingdings" panose="05000000000000000000" pitchFamily="2" charset="2"/>
              <a:buChar char="Ø"/>
              <a:defRPr/>
            </a:pPr>
            <a:endParaRPr lang="fr-FR" b="1" dirty="0" smtClean="0"/>
          </a:p>
          <a:p>
            <a:pPr marL="685800" lvl="1">
              <a:buFont typeface="Wingdings" panose="05000000000000000000" pitchFamily="2" charset="2"/>
              <a:buChar char="Ø"/>
              <a:defRPr/>
            </a:pPr>
            <a:endParaRPr lang="fr-FR" b="1" dirty="0" smtClean="0"/>
          </a:p>
          <a:p>
            <a:pPr marL="285750" indent="-285750">
              <a:buFontTx/>
              <a:buChar char="-"/>
              <a:defRPr/>
            </a:pPr>
            <a:endParaRPr lang="fr-FR" dirty="0"/>
          </a:p>
          <a:p>
            <a:pPr>
              <a:buFontTx/>
              <a:buChar char="-"/>
              <a:defRPr/>
            </a:pPr>
            <a:endParaRPr lang="fr-FR" dirty="0" smtClean="0"/>
          </a:p>
          <a:p>
            <a:pPr>
              <a:buFontTx/>
              <a:buChar char="-"/>
              <a:defRPr/>
            </a:pPr>
            <a:endParaRPr lang="fr-FR" dirty="0"/>
          </a:p>
        </p:txBody>
      </p:sp>
    </p:spTree>
    <p:extLst>
      <p:ext uri="{BB962C8B-B14F-4D97-AF65-F5344CB8AC3E}">
        <p14:creationId xmlns:p14="http://schemas.microsoft.com/office/powerpoint/2010/main" val="1479821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GMAP presentationPM">
  <a:themeElements>
    <a:clrScheme name="SGMAP presentationP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GMAP presentationPM">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altLang="fr-FR" sz="2400" b="0" i="0" u="none" strike="noStrike" cap="none" normalizeH="0" baseline="0" smtClean="0">
            <a:ln>
              <a:noFill/>
            </a:ln>
            <a:solidFill>
              <a:schemeClr val="bg1"/>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altLang="fr-FR" sz="2400" b="0" i="0" u="none" strike="noStrike" cap="none" normalizeH="0" baseline="0" smtClean="0">
            <a:ln>
              <a:noFill/>
            </a:ln>
            <a:solidFill>
              <a:schemeClr val="bg1"/>
            </a:solidFill>
            <a:effectLst/>
            <a:latin typeface="Arial" pitchFamily="34" charset="0"/>
            <a:ea typeface="ＭＳ Ｐゴシック" pitchFamily="34" charset="-128"/>
          </a:defRPr>
        </a:defPPr>
      </a:lstStyle>
    </a:lnDef>
  </a:objectDefaults>
  <a:extraClrSchemeLst>
    <a:extraClrScheme>
      <a:clrScheme name="SGMAP presentationP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GMAP presentationPM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GMAP presentationPM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GMAP presentationPM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GMAP presentationP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GMAP presentationP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GMAP presentationP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résentation DISIC">
  <a:themeElements>
    <a:clrScheme name="">
      <a:dk1>
        <a:srgbClr val="000000"/>
      </a:dk1>
      <a:lt1>
        <a:srgbClr val="FFFFFF"/>
      </a:lt1>
      <a:dk2>
        <a:srgbClr val="1D4896"/>
      </a:dk2>
      <a:lt2>
        <a:srgbClr val="808080"/>
      </a:lt2>
      <a:accent1>
        <a:srgbClr val="D6D6D0"/>
      </a:accent1>
      <a:accent2>
        <a:srgbClr val="E32624"/>
      </a:accent2>
      <a:accent3>
        <a:srgbClr val="FFFFFF"/>
      </a:accent3>
      <a:accent4>
        <a:srgbClr val="000000"/>
      </a:accent4>
      <a:accent5>
        <a:srgbClr val="E8E8E4"/>
      </a:accent5>
      <a:accent6>
        <a:srgbClr val="CE2120"/>
      </a:accent6>
      <a:hlink>
        <a:srgbClr val="00B1E6"/>
      </a:hlink>
      <a:folHlink>
        <a:srgbClr val="FABB00"/>
      </a:folHlink>
    </a:clrScheme>
    <a:fontScheme name="Nouvelle présentation">
      <a:majorFont>
        <a:latin typeface="Arial"/>
        <a:ea typeface="ＭＳ Ｐゴシック"/>
        <a:cs typeface="ＭＳ Ｐゴシック"/>
      </a:majorFont>
      <a:minorFont>
        <a:latin typeface="Arial"/>
        <a:ea typeface="ＭＳ Ｐゴシック"/>
        <a:cs typeface="ＭＳ Ｐゴシック"/>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3443</TotalTime>
  <Words>756</Words>
  <Application>Microsoft Office PowerPoint</Application>
  <PresentationFormat>Affichage à l'écran (4:3)</PresentationFormat>
  <Paragraphs>94</Paragraphs>
  <Slides>9</Slides>
  <Notes>4</Notes>
  <HiddenSlides>0</HiddenSlides>
  <MMClips>0</MMClips>
  <ScaleCrop>false</ScaleCrop>
  <HeadingPairs>
    <vt:vector size="4" baseType="variant">
      <vt:variant>
        <vt:lpstr>Thème</vt:lpstr>
      </vt:variant>
      <vt:variant>
        <vt:i4>3</vt:i4>
      </vt:variant>
      <vt:variant>
        <vt:lpstr>Titres des diapositives</vt:lpstr>
      </vt:variant>
      <vt:variant>
        <vt:i4>9</vt:i4>
      </vt:variant>
    </vt:vector>
  </HeadingPairs>
  <TitlesOfParts>
    <vt:vector size="12" baseType="lpstr">
      <vt:lpstr>Thème Office</vt:lpstr>
      <vt:lpstr>SGMAP presentationPM</vt:lpstr>
      <vt:lpstr>Présentation DISIC</vt:lpstr>
      <vt:lpstr>Présentation synthétique  </vt:lpstr>
      <vt:lpstr>Présentation PowerPoint</vt:lpstr>
      <vt:lpstr>Identité numérique et FranceConnect Principe de fonctionnement du bouton FranceConnect</vt:lpstr>
      <vt:lpstr>Identité numérique et FranceConnect Principe de fonctionnement : consentement, transparence et traçabilité  </vt:lpstr>
      <vt:lpstr>« FranceConnect » : promesse de valeur du point de vue de l’usager…</vt:lpstr>
      <vt:lpstr>« FranceConnect » : promesse de valeur pour les autorités administratives partenaires</vt:lpstr>
      <vt:lpstr>Le potentiel : évolutivité fonctionnelle et technologique</vt:lpstr>
      <vt:lpstr>Le potentiel d’ouverture à des services externes</vt:lpstr>
      <vt:lpstr>Contexte et avancement du projet au 17 novembre 2014 </vt:lpstr>
    </vt:vector>
  </TitlesOfParts>
  <Company>MINEFI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dc:creator>
  <cp:lastModifiedBy>H</cp:lastModifiedBy>
  <cp:revision>47</cp:revision>
  <dcterms:created xsi:type="dcterms:W3CDTF">2014-11-03T09:51:01Z</dcterms:created>
  <dcterms:modified xsi:type="dcterms:W3CDTF">2014-11-27T15:09:44Z</dcterms:modified>
</cp:coreProperties>
</file>