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  <p:sldMasterId id="2147483674" r:id="rId4"/>
  </p:sldMasterIdLst>
  <p:notesMasterIdLst>
    <p:notesMasterId r:id="rId16"/>
  </p:notesMasterIdLst>
  <p:sldIdLst>
    <p:sldId id="267" r:id="rId5"/>
    <p:sldId id="268" r:id="rId6"/>
    <p:sldId id="270" r:id="rId7"/>
    <p:sldId id="273" r:id="rId8"/>
    <p:sldId id="271" r:id="rId9"/>
    <p:sldId id="274" r:id="rId10"/>
    <p:sldId id="277" r:id="rId11"/>
    <p:sldId id="275" r:id="rId12"/>
    <p:sldId id="276" r:id="rId13"/>
    <p:sldId id="272" r:id="rId14"/>
    <p:sldId id="25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" initials="EH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398E1-B527-4CD8-B69A-FDD0DC6FD13C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3AC59-C52B-4884-BAB2-6A29CBD4A4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98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BC92B-148C-45DF-AFAA-731D4C55D7C8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99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Ajouter le niveau de l’identité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3AC59-C52B-4884-BAB2-6A29CBD4A40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37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81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63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3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836712"/>
            <a:ext cx="1873250" cy="60212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836712"/>
            <a:ext cx="7020272" cy="6021288"/>
          </a:xfrm>
          <a:prstGeom prst="roundRect">
            <a:avLst>
              <a:gd name="adj" fmla="val 2209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147022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2667000"/>
            <a:ext cx="5760640" cy="1697038"/>
          </a:xfrm>
        </p:spPr>
        <p:txBody>
          <a:bodyPr anchor="ctr"/>
          <a:lstStyle>
            <a:lvl1pPr>
              <a:defRPr sz="24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495800"/>
            <a:ext cx="5760640" cy="19050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0" name="Image 14" descr="trame-dégradé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667000"/>
            <a:ext cx="84455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141288"/>
            <a:ext cx="6191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433923" y="15250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45906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457200"/>
            <a:ext cx="187325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457200"/>
            <a:ext cx="3297238" cy="6400800"/>
          </a:xfrm>
          <a:prstGeom prst="roundRect">
            <a:avLst>
              <a:gd name="adj" fmla="val 3313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1423988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9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6600" y="1916832"/>
            <a:ext cx="5715000" cy="576064"/>
          </a:xfrm>
        </p:spPr>
        <p:txBody>
          <a:bodyPr anchor="t"/>
          <a:lstStyle>
            <a:lvl1pPr>
              <a:defRPr sz="18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667000"/>
            <a:ext cx="5715000" cy="3501231"/>
          </a:xfrm>
        </p:spPr>
        <p:txBody>
          <a:bodyPr/>
          <a:lstStyle>
            <a:lvl1pPr marL="0" indent="0">
              <a:buFont typeface="Wingdings" charset="0"/>
              <a:buNone/>
              <a:defRPr sz="1600" b="0" i="1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2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66431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220562" y="61873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7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371600"/>
            <a:ext cx="8655496" cy="51054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357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547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487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99412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fr-FR"/>
            </a:lvl1pPr>
          </a:lstStyle>
          <a:p>
            <a:pPr lv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62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836712"/>
            <a:ext cx="1873250" cy="60212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836712"/>
            <a:ext cx="7020272" cy="6021288"/>
          </a:xfrm>
          <a:prstGeom prst="roundRect">
            <a:avLst>
              <a:gd name="adj" fmla="val 2209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147022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2667000"/>
            <a:ext cx="5760640" cy="1697038"/>
          </a:xfrm>
        </p:spPr>
        <p:txBody>
          <a:bodyPr anchor="ctr"/>
          <a:lstStyle>
            <a:lvl1pPr>
              <a:defRPr sz="24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495800"/>
            <a:ext cx="5760640" cy="19050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0" name="Image 14" descr="trame-dégradé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667000"/>
            <a:ext cx="84455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141288"/>
            <a:ext cx="6191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433923" y="15250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3870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457200"/>
            <a:ext cx="187325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457200"/>
            <a:ext cx="3297238" cy="6400800"/>
          </a:xfrm>
          <a:prstGeom prst="roundRect">
            <a:avLst>
              <a:gd name="adj" fmla="val 3313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1423988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9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6600" y="1916832"/>
            <a:ext cx="5715000" cy="576064"/>
          </a:xfrm>
        </p:spPr>
        <p:txBody>
          <a:bodyPr anchor="t"/>
          <a:lstStyle>
            <a:lvl1pPr>
              <a:defRPr sz="18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667000"/>
            <a:ext cx="5715000" cy="3501231"/>
          </a:xfrm>
        </p:spPr>
        <p:txBody>
          <a:bodyPr/>
          <a:lstStyle>
            <a:lvl1pPr marL="0" indent="0">
              <a:buFont typeface="Wingdings" charset="0"/>
              <a:buNone/>
              <a:defRPr sz="1600" b="0" i="1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2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66431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220562" y="61873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5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667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371600"/>
            <a:ext cx="8655496" cy="51054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85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61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65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99412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fr-FR"/>
            </a:lvl1pPr>
          </a:lstStyle>
          <a:p>
            <a:pPr lv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721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836712"/>
            <a:ext cx="1873250" cy="60212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836712"/>
            <a:ext cx="7020272" cy="6021288"/>
          </a:xfrm>
          <a:prstGeom prst="roundRect">
            <a:avLst>
              <a:gd name="adj" fmla="val 2209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147022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2667000"/>
            <a:ext cx="5760640" cy="1697038"/>
          </a:xfrm>
        </p:spPr>
        <p:txBody>
          <a:bodyPr anchor="ctr"/>
          <a:lstStyle>
            <a:lvl1pPr>
              <a:defRPr sz="24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495800"/>
            <a:ext cx="5760640" cy="19050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0" name="Image 14" descr="trame-dégradé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667000"/>
            <a:ext cx="84455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141288"/>
            <a:ext cx="6191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433923" y="15250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2887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457200"/>
            <a:ext cx="187325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6" name="Image 12" descr="logo-sg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à coins arrondis 13"/>
          <p:cNvSpPr>
            <a:spLocks noChangeArrowheads="1"/>
          </p:cNvSpPr>
          <p:nvPr userDrawn="1"/>
        </p:nvSpPr>
        <p:spPr bwMode="auto">
          <a:xfrm>
            <a:off x="0" y="457200"/>
            <a:ext cx="3297238" cy="6400800"/>
          </a:xfrm>
          <a:prstGeom prst="roundRect">
            <a:avLst>
              <a:gd name="adj" fmla="val 3313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1423988" y="3776663"/>
            <a:ext cx="1873250" cy="30813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b="1">
              <a:solidFill>
                <a:srgbClr val="000000"/>
              </a:solidFill>
              <a:ea typeface="ヒラギノ角ゴ Pro W3" pitchFamily="-84" charset="-128"/>
            </a:endParaRPr>
          </a:p>
        </p:txBody>
      </p:sp>
      <p:pic>
        <p:nvPicPr>
          <p:cNvPr id="9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6600" y="1916832"/>
            <a:ext cx="5715000" cy="576064"/>
          </a:xfrm>
        </p:spPr>
        <p:txBody>
          <a:bodyPr anchor="t"/>
          <a:lstStyle>
            <a:lvl1pPr>
              <a:defRPr sz="18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667000"/>
            <a:ext cx="5715000" cy="3501231"/>
          </a:xfrm>
        </p:spPr>
        <p:txBody>
          <a:bodyPr/>
          <a:lstStyle>
            <a:lvl1pPr marL="0" indent="0">
              <a:buFont typeface="Wingdings" charset="0"/>
              <a:buNone/>
              <a:defRPr sz="1600" b="0" i="1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  <p:pic>
        <p:nvPicPr>
          <p:cNvPr id="12" name="Image 14" descr="trame-dégradé2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66431"/>
            <a:ext cx="3683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220562" y="61873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3783"/>
                </a:solidFill>
              </a:rPr>
              <a:t>DISIC</a:t>
            </a:r>
            <a:endParaRPr lang="fr-FR" sz="240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87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371600"/>
            <a:ext cx="8655496" cy="51054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402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55496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975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783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99412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fr-FR"/>
            </a:lvl1pPr>
          </a:lstStyle>
          <a:p>
            <a:pPr lv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smtClean="0"/>
            </a:lvl1pPr>
            <a:lvl2pPr>
              <a:defRPr lang="fr-FR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78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21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94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65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59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46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39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A76D7-751A-4E2F-9CA5-9B7E8E1BC800}" type="datetimeFigureOut">
              <a:rPr lang="fr-FR" smtClean="0"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38CC-A069-487C-BAA1-1AE64113CB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37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et arrondir un rectangle à un seul coin 1"/>
          <p:cNvSpPr/>
          <p:nvPr/>
        </p:nvSpPr>
        <p:spPr bwMode="auto">
          <a:xfrm flipH="1">
            <a:off x="-20959" y="3175"/>
            <a:ext cx="344487" cy="6854825"/>
          </a:xfrm>
          <a:prstGeom prst="snipRound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400" b="1">
              <a:solidFill>
                <a:srgbClr val="000000"/>
              </a:solidFill>
              <a:ea typeface="ヒラギノ角ゴ Pro W3" pitchFamily="-109" charset="-128"/>
              <a:cs typeface="ヒラギノ角ゴ Pro W3" pitchFamily="-109" charset="-128"/>
            </a:endParaRPr>
          </a:p>
        </p:txBody>
      </p:sp>
      <p:pic>
        <p:nvPicPr>
          <p:cNvPr id="1027" name="Image 2" descr="fris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r="7738"/>
          <a:stretch>
            <a:fillRect/>
          </a:stretch>
        </p:blipFill>
        <p:spPr bwMode="auto">
          <a:xfrm>
            <a:off x="0" y="206375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pic>
        <p:nvPicPr>
          <p:cNvPr id="1031" name="Image 12" descr="logo-sgmap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6642556"/>
            <a:ext cx="3456384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800" dirty="0" smtClean="0">
                <a:solidFill>
                  <a:srgbClr val="000000"/>
                </a:solidFill>
              </a:rPr>
              <a:t>Etat plateforme</a:t>
            </a:r>
            <a:endParaRPr lang="fr-FR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6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14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b="0"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4pPr>
      <a:lvl5pPr marL="1924050" indent="-1714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et arrondir un rectangle à un seul coin 1"/>
          <p:cNvSpPr/>
          <p:nvPr/>
        </p:nvSpPr>
        <p:spPr bwMode="auto">
          <a:xfrm flipH="1">
            <a:off x="-20959" y="3175"/>
            <a:ext cx="344487" cy="6854825"/>
          </a:xfrm>
          <a:prstGeom prst="snipRound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400" b="1">
              <a:solidFill>
                <a:srgbClr val="000000"/>
              </a:solidFill>
              <a:ea typeface="ヒラギノ角ゴ Pro W3" pitchFamily="-109" charset="-128"/>
              <a:cs typeface="ヒラギノ角ゴ Pro W3" pitchFamily="-109" charset="-128"/>
            </a:endParaRPr>
          </a:p>
        </p:txBody>
      </p:sp>
      <p:pic>
        <p:nvPicPr>
          <p:cNvPr id="1027" name="Image 2" descr="fris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r="7738"/>
          <a:stretch>
            <a:fillRect/>
          </a:stretch>
        </p:blipFill>
        <p:spPr bwMode="auto">
          <a:xfrm>
            <a:off x="0" y="206375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pic>
        <p:nvPicPr>
          <p:cNvPr id="1031" name="Image 12" descr="logo-sgmap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6642556"/>
            <a:ext cx="3456384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800" dirty="0" smtClean="0">
                <a:solidFill>
                  <a:srgbClr val="000000"/>
                </a:solidFill>
              </a:rPr>
              <a:t>Etat plateforme</a:t>
            </a:r>
            <a:endParaRPr lang="fr-FR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6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14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b="0"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4pPr>
      <a:lvl5pPr marL="1924050" indent="-1714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et arrondir un rectangle à un seul coin 1"/>
          <p:cNvSpPr/>
          <p:nvPr/>
        </p:nvSpPr>
        <p:spPr bwMode="auto">
          <a:xfrm flipH="1">
            <a:off x="-20959" y="3175"/>
            <a:ext cx="344487" cy="6854825"/>
          </a:xfrm>
          <a:prstGeom prst="snipRound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400" b="1">
              <a:solidFill>
                <a:srgbClr val="000000"/>
              </a:solidFill>
              <a:ea typeface="ヒラギノ角ゴ Pro W3" pitchFamily="-109" charset="-128"/>
              <a:cs typeface="ヒラギノ角ゴ Pro W3" pitchFamily="-109" charset="-128"/>
            </a:endParaRPr>
          </a:p>
        </p:txBody>
      </p:sp>
      <p:pic>
        <p:nvPicPr>
          <p:cNvPr id="1027" name="Image 2" descr="fris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r="7738"/>
          <a:stretch>
            <a:fillRect/>
          </a:stretch>
        </p:blipFill>
        <p:spPr bwMode="auto">
          <a:xfrm>
            <a:off x="0" y="206375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-11573" y="6553200"/>
            <a:ext cx="4596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0CFCD54-2D22-4F2A-9FB8-786DB69C721E}" type="slidenum">
              <a:rPr lang="fr-FR" sz="800" b="1">
                <a:solidFill>
                  <a:srgbClr val="1D4896"/>
                </a:solidFill>
                <a:ea typeface="ヒラギノ角ゴ Pro W3" pitchFamily="-8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800" b="1" dirty="0">
              <a:solidFill>
                <a:srgbClr val="1D4896"/>
              </a:solidFill>
              <a:ea typeface="ヒラギノ角ゴ Pro W3" pitchFamily="-84" charset="-128"/>
            </a:endParaRPr>
          </a:p>
        </p:txBody>
      </p:sp>
      <p:pic>
        <p:nvPicPr>
          <p:cNvPr id="1031" name="Image 12" descr="logo-sgmap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6553200"/>
            <a:ext cx="196691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6642556"/>
            <a:ext cx="3456384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800" dirty="0" smtClean="0">
                <a:solidFill>
                  <a:srgbClr val="000000"/>
                </a:solidFill>
              </a:rPr>
              <a:t>Etat plateforme</a:t>
            </a:r>
            <a:endParaRPr lang="fr-FR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80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14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b="0"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4pPr>
      <a:lvl5pPr marL="1924050" indent="-1714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100" b="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png"/><Relationship Id="rId11" Type="http://schemas.openxmlformats.org/officeDocument/2006/relationships/image" Target="../media/image15.gif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png"/><Relationship Id="rId5" Type="http://schemas.openxmlformats.org/officeDocument/2006/relationships/image" Target="../media/image17.png"/><Relationship Id="rId4" Type="http://schemas.openxmlformats.org/officeDocument/2006/relationships/image" Target="../media/image8.png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6624736" cy="3528392"/>
          </a:xfrm>
        </p:spPr>
        <p:txBody>
          <a:bodyPr/>
          <a:lstStyle/>
          <a:p>
            <a:pPr algn="ctr"/>
            <a:r>
              <a:rPr lang="fr-FR" sz="5400" dirty="0" smtClean="0"/>
              <a:t>FranceConnect :</a:t>
            </a:r>
            <a:br>
              <a:rPr lang="fr-FR" sz="5400" dirty="0" smtClean="0"/>
            </a:br>
            <a:r>
              <a:rPr lang="fr-FR" sz="5400" dirty="0" smtClean="0"/>
              <a:t>Principes d’architecture et de fonctionnement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5760640" cy="1099592"/>
          </a:xfrm>
        </p:spPr>
        <p:txBody>
          <a:bodyPr/>
          <a:lstStyle/>
          <a:p>
            <a:r>
              <a:rPr lang="fr-FR" b="0" i="1" dirty="0" smtClean="0"/>
              <a:t>Le 14/10/2014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6482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Avantages et inconvénients des mécanismes d’authentification retenus</a:t>
            </a:r>
          </a:p>
        </p:txBody>
      </p:sp>
      <p:sp>
        <p:nvSpPr>
          <p:cNvPr id="3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Calibri" panose="020F0502020204030204" pitchFamily="34" charset="0"/>
              <a:buChar char="+"/>
            </a:pPr>
            <a:r>
              <a:rPr lang="fr-FR" sz="2000" dirty="0" smtClean="0"/>
              <a:t>Facilite grandement la contractualisation entre le FS et le FD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fr-FR" sz="2000" dirty="0" smtClean="0"/>
              <a:t>Centralisation des traces au niveau de FranceConnect</a:t>
            </a:r>
          </a:p>
          <a:p>
            <a:pPr>
              <a:buFont typeface="Calibri" panose="020F0502020204030204" pitchFamily="34" charset="0"/>
              <a:buChar char="+"/>
            </a:pPr>
            <a:endParaRPr lang="fr-FR" sz="2000" dirty="0"/>
          </a:p>
          <a:p>
            <a:pPr>
              <a:buFontTx/>
              <a:buChar char="-"/>
            </a:pPr>
            <a:r>
              <a:rPr lang="fr-FR" sz="2000" dirty="0" smtClean="0"/>
              <a:t>FC devient un SPOF pour les échanges entre FS et FD, il doit être en très haute disponibilité</a:t>
            </a:r>
          </a:p>
          <a:p>
            <a:pPr>
              <a:buFontTx/>
              <a:buChar char="-"/>
            </a:pPr>
            <a:r>
              <a:rPr lang="fr-FR" sz="2000" dirty="0" smtClean="0"/>
              <a:t>Risque sur les performances FC (2 appels)</a:t>
            </a:r>
          </a:p>
          <a:p>
            <a:pPr>
              <a:buFont typeface="Calibri" panose="020F0502020204030204" pitchFamily="34" charset="0"/>
              <a:buChar char="+"/>
            </a:pPr>
            <a:endParaRPr lang="fr-FR" dirty="0" smtClean="0"/>
          </a:p>
          <a:p>
            <a:pPr>
              <a:buFont typeface="Calibri" panose="020F0502020204030204" pitchFamily="34" charset="0"/>
              <a:buChar char="+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11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81045"/>
            <a:ext cx="2895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14414"/>
            <a:ext cx="2581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520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 smtClean="0"/>
              <a:t>FranceConnect est un mécanisme d’identité numérique</a:t>
            </a:r>
            <a:br>
              <a:rPr lang="fr-FR" dirty="0" smtClean="0"/>
            </a:br>
            <a:r>
              <a:rPr lang="fr-FR" dirty="0" smtClean="0">
                <a:solidFill>
                  <a:schemeClr val="tx2"/>
                </a:solidFill>
              </a:rPr>
              <a:t>Objectifs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9" name="Espace réservé du contenu 4"/>
          <p:cNvSpPr>
            <a:spLocks noGrp="1"/>
          </p:cNvSpPr>
          <p:nvPr>
            <p:ph idx="1"/>
          </p:nvPr>
        </p:nvSpPr>
        <p:spPr>
          <a:xfrm>
            <a:off x="381000" y="1419944"/>
            <a:ext cx="8382000" cy="5105400"/>
          </a:xfrm>
        </p:spPr>
        <p:txBody>
          <a:bodyPr/>
          <a:lstStyle/>
          <a:p>
            <a:pPr lvl="0"/>
            <a:r>
              <a:rPr lang="fr-FR" sz="1800" dirty="0" smtClean="0"/>
              <a:t>Simplifier la </a:t>
            </a:r>
            <a:r>
              <a:rPr lang="fr-FR" sz="1800" dirty="0"/>
              <a:t>mise en relation </a:t>
            </a:r>
            <a:r>
              <a:rPr lang="fr-FR" sz="1800" dirty="0" smtClean="0"/>
              <a:t>des usagers avec les fournisseurs de services publics numériques.</a:t>
            </a:r>
          </a:p>
          <a:p>
            <a:pPr lvl="0"/>
            <a:endParaRPr lang="fr-FR" sz="1800" dirty="0"/>
          </a:p>
          <a:p>
            <a:pPr lvl="0"/>
            <a:r>
              <a:rPr lang="fr-FR" sz="1800" dirty="0" smtClean="0"/>
              <a:t>Permettre à l’usager de choisir librement son (ses) fournisseur(s) d’identité et d’authentification numérique.</a:t>
            </a:r>
          </a:p>
          <a:p>
            <a:pPr lvl="0"/>
            <a:endParaRPr lang="fr-FR" sz="1800" dirty="0"/>
          </a:p>
          <a:p>
            <a:r>
              <a:rPr lang="fr-FR" sz="1800" dirty="0" smtClean="0"/>
              <a:t>Disposer d’un mécanisme de confiance basé sur </a:t>
            </a:r>
            <a:r>
              <a:rPr lang="fr-FR" sz="1800" u="sng" dirty="0" err="1" smtClean="0"/>
              <a:t>OpenId</a:t>
            </a:r>
            <a:r>
              <a:rPr lang="fr-FR" sz="1800" u="sng" dirty="0" smtClean="0"/>
              <a:t> </a:t>
            </a:r>
            <a:r>
              <a:rPr lang="fr-FR" sz="1800" u="sng" dirty="0" err="1" smtClean="0"/>
              <a:t>Connect</a:t>
            </a:r>
            <a:r>
              <a:rPr lang="fr-FR" sz="1800" u="sng" dirty="0" smtClean="0"/>
              <a:t> </a:t>
            </a:r>
            <a:r>
              <a:rPr lang="fr-FR" sz="1800" dirty="0" smtClean="0"/>
              <a:t>pour faire circuler l’information entre les fournisseurs de données et les fournisseurs de services publics numériques sous le contrôle de l’usager</a:t>
            </a:r>
            <a:r>
              <a:rPr lang="fr-FR" sz="1800" dirty="0"/>
              <a:t>. </a:t>
            </a:r>
            <a:endParaRPr lang="fr-FR" sz="1800" dirty="0" smtClean="0"/>
          </a:p>
          <a:p>
            <a:endParaRPr lang="fr-FR" sz="1800" dirty="0"/>
          </a:p>
          <a:p>
            <a:pPr lvl="0"/>
            <a:r>
              <a:rPr lang="fr-FR" sz="1800" dirty="0" smtClean="0"/>
              <a:t>Etre en conformité avec la directive européenne </a:t>
            </a:r>
            <a:r>
              <a:rPr lang="fr-FR" sz="1800" u="sng" dirty="0" err="1" smtClean="0"/>
              <a:t>eIDAS</a:t>
            </a:r>
            <a:r>
              <a:rPr lang="fr-FR" sz="1800" dirty="0" smtClean="0"/>
              <a:t>.</a:t>
            </a:r>
          </a:p>
          <a:p>
            <a:pPr lvl="0"/>
            <a:endParaRPr lang="fr-FR" sz="1600" dirty="0" smtClean="0"/>
          </a:p>
          <a:p>
            <a:pPr lvl="0"/>
            <a:r>
              <a:rPr lang="fr-FR" sz="1800" dirty="0" smtClean="0"/>
              <a:t>FranceConnect est décliné pour les utilisateurs suivants :</a:t>
            </a:r>
          </a:p>
          <a:p>
            <a:pPr lvl="1">
              <a:buClr>
                <a:srgbClr val="003783"/>
              </a:buClr>
              <a:buFont typeface="Wingdings" panose="05000000000000000000" pitchFamily="2" charset="2"/>
              <a:buChar char="q"/>
            </a:pPr>
            <a:r>
              <a:rPr lang="fr-FR" sz="1600" b="0" dirty="0" smtClean="0">
                <a:solidFill>
                  <a:srgbClr val="003783"/>
                </a:solidFill>
              </a:rPr>
              <a:t>En priorité pour les usagers (particuliers, professionnels, représentants d’entreprise ou d’association),</a:t>
            </a:r>
          </a:p>
          <a:p>
            <a:pPr lvl="1">
              <a:buClr>
                <a:srgbClr val="003783"/>
              </a:buClr>
              <a:buFont typeface="Wingdings" panose="05000000000000000000" pitchFamily="2" charset="2"/>
              <a:buChar char="q"/>
            </a:pPr>
            <a:r>
              <a:rPr lang="fr-FR" sz="1600" b="0" dirty="0" smtClean="0">
                <a:solidFill>
                  <a:srgbClr val="003783"/>
                </a:solidFill>
              </a:rPr>
              <a:t>A terme, pour les agents des trois fonctions publiques ainsi que les élus (étude en cours).</a:t>
            </a:r>
            <a:endParaRPr lang="fr-FR" sz="1600" b="0" dirty="0">
              <a:solidFill>
                <a:srgbClr val="003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Identité numérique et </a:t>
            </a:r>
            <a:r>
              <a:rPr lang="fr-FR" dirty="0" smtClean="0"/>
              <a:t>FranceConnect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Principe de fonctionnement</a:t>
            </a:r>
            <a:endParaRPr lang="fr-FR" dirty="0"/>
          </a:p>
        </p:txBody>
      </p:sp>
      <p:sp>
        <p:nvSpPr>
          <p:cNvPr id="83" name="Rectangle à coins arrondis 82"/>
          <p:cNvSpPr/>
          <p:nvPr/>
        </p:nvSpPr>
        <p:spPr bwMode="auto">
          <a:xfrm>
            <a:off x="4966468" y="1443800"/>
            <a:ext cx="2147336" cy="1034329"/>
          </a:xfrm>
          <a:prstGeom prst="roundRect">
            <a:avLst/>
          </a:prstGeom>
          <a:solidFill>
            <a:schemeClr val="tx2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chemeClr val="bg1"/>
                </a:solidFill>
              </a:rPr>
              <a:t>Fournisseur d’identité et d’authentification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4" name="Rectangle à coins arrondis 83"/>
          <p:cNvSpPr/>
          <p:nvPr/>
        </p:nvSpPr>
        <p:spPr bwMode="auto">
          <a:xfrm>
            <a:off x="3189701" y="4765539"/>
            <a:ext cx="2114710" cy="957328"/>
          </a:xfrm>
          <a:prstGeom prst="roundRect">
            <a:avLst/>
          </a:prstGeom>
          <a:solidFill>
            <a:schemeClr val="tx2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chemeClr val="bg1"/>
                </a:solidFill>
              </a:rPr>
              <a:t>Fournisseur </a:t>
            </a:r>
            <a:r>
              <a:rPr lang="fr-FR" dirty="0">
                <a:solidFill>
                  <a:schemeClr val="bg1"/>
                </a:solidFill>
              </a:rPr>
              <a:t>de </a:t>
            </a:r>
            <a:r>
              <a:rPr lang="fr-FR" dirty="0" smtClean="0">
                <a:solidFill>
                  <a:schemeClr val="bg1"/>
                </a:solidFill>
              </a:rPr>
              <a:t>services publics numériques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87" name="Picture 5" descr="E:\Icones\1990icones\apps\package_develop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67292"/>
            <a:ext cx="629660" cy="62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6" descr="E:\Icones\1990icones\apps\passwo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131" y="1550322"/>
            <a:ext cx="677824" cy="67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7" descr="E:\Icones\1990icones\apps\package_program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046" y="5766718"/>
            <a:ext cx="623640" cy="62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à coins arrondis 89"/>
          <p:cNvSpPr/>
          <p:nvPr/>
        </p:nvSpPr>
        <p:spPr bwMode="auto">
          <a:xfrm>
            <a:off x="1764239" y="2978539"/>
            <a:ext cx="1949620" cy="519673"/>
          </a:xfrm>
          <a:prstGeom prst="roundRect">
            <a:avLst/>
          </a:prstGeom>
          <a:solidFill>
            <a:schemeClr val="tx2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chemeClr val="bg1"/>
                </a:solidFill>
              </a:rPr>
              <a:t>France </a:t>
            </a:r>
            <a:r>
              <a:rPr lang="fr-FR" dirty="0" err="1" smtClean="0">
                <a:solidFill>
                  <a:schemeClr val="bg1"/>
                </a:solidFill>
              </a:rPr>
              <a:t>Connect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5" name="Rectangle à coins arrondis 94"/>
          <p:cNvSpPr/>
          <p:nvPr/>
        </p:nvSpPr>
        <p:spPr bwMode="auto">
          <a:xfrm>
            <a:off x="6667240" y="3255559"/>
            <a:ext cx="1674176" cy="893521"/>
          </a:xfrm>
          <a:prstGeom prst="roundRect">
            <a:avLst/>
          </a:prstGeom>
          <a:solidFill>
            <a:schemeClr val="tx2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chemeClr val="bg1"/>
                </a:solidFill>
              </a:rPr>
              <a:t>Fournisseurs de données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35" name="Picture 11" descr="E:\Icones\1990icones\apps\databas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782" y="3430441"/>
            <a:ext cx="506706" cy="70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Icones\1990icones\apps\pal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98" y="5480474"/>
            <a:ext cx="484786" cy="48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pbron-adc\Pictures\Cliparts\bill-homme-personne-utilisateur-icone-6596-128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34" y="4807334"/>
            <a:ext cx="778399" cy="77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en arc 4"/>
          <p:cNvCxnSpPr>
            <a:stCxn id="84" idx="3"/>
            <a:endCxn id="94" idx="2"/>
          </p:cNvCxnSpPr>
          <p:nvPr/>
        </p:nvCxnSpPr>
        <p:spPr bwMode="auto">
          <a:xfrm flipV="1">
            <a:off x="5304411" y="4581128"/>
            <a:ext cx="887127" cy="663075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32" name="Picture 3" descr="C:\Users\pbron-adc\Pictures\Cliparts\Computer_and_Desktop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491" y="4854997"/>
            <a:ext cx="696500" cy="55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C:\Users\pbron-adc\Pictures\Cliparts\tablet_PC_2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02" y="4468653"/>
            <a:ext cx="407378" cy="27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407867" y="5585733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00"/>
                </a:solidFill>
              </a:rPr>
              <a:t>Usager</a:t>
            </a:r>
            <a:endParaRPr lang="fr-FR" sz="2400" dirty="0">
              <a:solidFill>
                <a:srgbClr val="000000"/>
              </a:solidFill>
            </a:endParaRPr>
          </a:p>
        </p:txBody>
      </p:sp>
      <p:cxnSp>
        <p:nvCxnSpPr>
          <p:cNvPr id="14" name="Connecteur en arc 13"/>
          <p:cNvCxnSpPr>
            <a:stCxn id="90" idx="0"/>
            <a:endCxn id="83" idx="1"/>
          </p:cNvCxnSpPr>
          <p:nvPr/>
        </p:nvCxnSpPr>
        <p:spPr bwMode="auto">
          <a:xfrm rot="5400000" flipH="1" flipV="1">
            <a:off x="3343971" y="1356043"/>
            <a:ext cx="1017574" cy="2227419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5" name="Accolade ouvrante 44"/>
          <p:cNvSpPr/>
          <p:nvPr/>
        </p:nvSpPr>
        <p:spPr bwMode="auto">
          <a:xfrm rot="10800000">
            <a:off x="2424091" y="4374962"/>
            <a:ext cx="504056" cy="15787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srgbClr val="000000"/>
              </a:solidFill>
            </a:endParaRPr>
          </a:p>
        </p:txBody>
      </p:sp>
      <p:grpSp>
        <p:nvGrpSpPr>
          <p:cNvPr id="71" name="Groupe 70"/>
          <p:cNvGrpSpPr/>
          <p:nvPr/>
        </p:nvGrpSpPr>
        <p:grpSpPr>
          <a:xfrm>
            <a:off x="5752950" y="3921671"/>
            <a:ext cx="739923" cy="659026"/>
            <a:chOff x="5732174" y="3933056"/>
            <a:chExt cx="739923" cy="659026"/>
          </a:xfrm>
        </p:grpSpPr>
        <p:grpSp>
          <p:nvGrpSpPr>
            <p:cNvPr id="61" name="Groupe 60"/>
            <p:cNvGrpSpPr/>
            <p:nvPr/>
          </p:nvGrpSpPr>
          <p:grpSpPr>
            <a:xfrm>
              <a:off x="5732174" y="3933056"/>
              <a:ext cx="739923" cy="659026"/>
              <a:chOff x="6444208" y="5013175"/>
              <a:chExt cx="1798916" cy="1282045"/>
            </a:xfrm>
          </p:grpSpPr>
          <p:sp>
            <p:nvSpPr>
              <p:cNvPr id="57" name="Rectangle 56"/>
              <p:cNvSpPr/>
              <p:nvPr/>
            </p:nvSpPr>
            <p:spPr bwMode="auto">
              <a:xfrm>
                <a:off x="6444208" y="5179092"/>
                <a:ext cx="1078835" cy="91420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Trapèze 59"/>
              <p:cNvSpPr/>
              <p:nvPr/>
            </p:nvSpPr>
            <p:spPr bwMode="auto">
              <a:xfrm rot="16200000">
                <a:off x="7242061" y="5294158"/>
                <a:ext cx="1282045" cy="720080"/>
              </a:xfrm>
              <a:prstGeom prst="trapezoi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63" name="Connecteur droit 62"/>
            <p:cNvCxnSpPr>
              <a:endCxn id="60" idx="2"/>
            </p:cNvCxnSpPr>
            <p:nvPr/>
          </p:nvCxnSpPr>
          <p:spPr bwMode="auto">
            <a:xfrm>
              <a:off x="6324007" y="4262122"/>
              <a:ext cx="148090" cy="44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pic>
        <p:nvPicPr>
          <p:cNvPr id="66" name="Image 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321" y="3921671"/>
            <a:ext cx="363907" cy="357821"/>
          </a:xfrm>
          <a:prstGeom prst="rect">
            <a:avLst/>
          </a:prstGeom>
        </p:spPr>
      </p:pic>
      <p:cxnSp>
        <p:nvCxnSpPr>
          <p:cNvPr id="68" name="Connecteur en arc 67"/>
          <p:cNvCxnSpPr>
            <a:endCxn id="66" idx="1"/>
          </p:cNvCxnSpPr>
          <p:nvPr/>
        </p:nvCxnSpPr>
        <p:spPr bwMode="auto">
          <a:xfrm>
            <a:off x="3713859" y="3229725"/>
            <a:ext cx="1551462" cy="870857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72" name="Image 7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09" y="4405857"/>
            <a:ext cx="251155" cy="269706"/>
          </a:xfrm>
          <a:prstGeom prst="rect">
            <a:avLst/>
          </a:prstGeom>
        </p:spPr>
      </p:pic>
      <p:cxnSp>
        <p:nvCxnSpPr>
          <p:cNvPr id="76" name="Connecteur en arc 75"/>
          <p:cNvCxnSpPr>
            <a:stCxn id="90" idx="2"/>
            <a:endCxn id="33" idx="0"/>
          </p:cNvCxnSpPr>
          <p:nvPr/>
        </p:nvCxnSpPr>
        <p:spPr bwMode="auto">
          <a:xfrm rot="16200000" flipH="1">
            <a:off x="3024071" y="3213190"/>
            <a:ext cx="834680" cy="140472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5" name="Connecteur en arc 84"/>
          <p:cNvCxnSpPr>
            <a:stCxn id="90" idx="1"/>
            <a:endCxn id="29" idx="0"/>
          </p:cNvCxnSpPr>
          <p:nvPr/>
        </p:nvCxnSpPr>
        <p:spPr bwMode="auto">
          <a:xfrm rot="10800000" flipV="1">
            <a:off x="1050735" y="3238376"/>
            <a:ext cx="713505" cy="156895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2" name="ZoneTexte 91"/>
          <p:cNvSpPr txBox="1"/>
          <p:nvPr/>
        </p:nvSpPr>
        <p:spPr>
          <a:xfrm rot="17469066">
            <a:off x="465313" y="373308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rgbClr val="000000"/>
                </a:solidFill>
              </a:rPr>
              <a:t>Informer</a:t>
            </a:r>
            <a:endParaRPr lang="fr-FR" dirty="0">
              <a:solidFill>
                <a:srgbClr val="000000"/>
              </a:solidFill>
            </a:endParaRPr>
          </a:p>
        </p:txBody>
      </p:sp>
      <p:grpSp>
        <p:nvGrpSpPr>
          <p:cNvPr id="96" name="Groupe 95"/>
          <p:cNvGrpSpPr/>
          <p:nvPr/>
        </p:nvGrpSpPr>
        <p:grpSpPr>
          <a:xfrm>
            <a:off x="5940152" y="3980482"/>
            <a:ext cx="502771" cy="600646"/>
            <a:chOff x="6948264" y="4700562"/>
            <a:chExt cx="502771" cy="600646"/>
          </a:xfrm>
        </p:grpSpPr>
        <p:sp>
          <p:nvSpPr>
            <p:cNvPr id="94" name="Rectangle 93"/>
            <p:cNvSpPr/>
            <p:nvPr/>
          </p:nvSpPr>
          <p:spPr bwMode="auto">
            <a:xfrm>
              <a:off x="6948264" y="4700562"/>
              <a:ext cx="502771" cy="60064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00"/>
                </a:solidFill>
              </a:endParaRPr>
            </a:p>
          </p:txBody>
        </p:sp>
        <p:cxnSp>
          <p:nvCxnSpPr>
            <p:cNvPr id="100" name="Connecteur droit 99"/>
            <p:cNvCxnSpPr/>
            <p:nvPr/>
          </p:nvCxnSpPr>
          <p:spPr bwMode="auto">
            <a:xfrm flipV="1">
              <a:off x="7243761" y="4921196"/>
              <a:ext cx="148091" cy="2997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32892"/>
            <a:ext cx="144780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77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90" grpId="0" animBg="1"/>
      <p:bldP spid="95" grpId="0" animBg="1"/>
      <p:bldP spid="8" grpId="0"/>
      <p:bldP spid="45" grpId="0" animBg="1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FranceConnect – Enrôlement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7153231" y="2782669"/>
            <a:ext cx="1307201" cy="1620790"/>
            <a:chOff x="4473513" y="1484784"/>
            <a:chExt cx="1307201" cy="1620790"/>
          </a:xfrm>
        </p:grpSpPr>
        <p:sp>
          <p:nvSpPr>
            <p:cNvPr id="4" name="Rectangle à coins arrondis 3"/>
            <p:cNvSpPr/>
            <p:nvPr/>
          </p:nvSpPr>
          <p:spPr bwMode="auto">
            <a:xfrm>
              <a:off x="4473513" y="2322664"/>
              <a:ext cx="1307201" cy="78291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d’identité et d’authentification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(FI)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5" name="Picture 6" descr="E:\Icones\1990icones\apps\passwor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1190" y="1484784"/>
              <a:ext cx="946532" cy="946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83" y="3018675"/>
            <a:ext cx="3435152" cy="13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755575" y="1484784"/>
            <a:ext cx="74192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chemeClr val="tx2"/>
                </a:solidFill>
              </a:rPr>
              <a:t>OpenID</a:t>
            </a:r>
            <a:r>
              <a:rPr lang="fr-FR" sz="2000" b="1" dirty="0">
                <a:solidFill>
                  <a:schemeClr val="tx2"/>
                </a:solidFill>
              </a:rPr>
              <a:t> </a:t>
            </a:r>
            <a:r>
              <a:rPr lang="fr-FR" sz="2000" b="1" dirty="0" err="1">
                <a:solidFill>
                  <a:schemeClr val="tx2"/>
                </a:solidFill>
              </a:rPr>
              <a:t>Connect</a:t>
            </a:r>
            <a:r>
              <a:rPr lang="fr-FR" sz="2000" b="1" dirty="0">
                <a:solidFill>
                  <a:schemeClr val="tx2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implique l’enrôlement d’un </a:t>
            </a:r>
            <a:r>
              <a:rPr lang="fr-FR" sz="2000" b="1" dirty="0">
                <a:solidFill>
                  <a:schemeClr val="tx2"/>
                </a:solidFill>
              </a:rPr>
              <a:t>fournisseur d’identité (FI) </a:t>
            </a:r>
            <a:r>
              <a:rPr lang="fr-FR" sz="2000" b="1" dirty="0" smtClean="0">
                <a:solidFill>
                  <a:schemeClr val="tx2"/>
                </a:solidFill>
              </a:rPr>
              <a:t>avec un </a:t>
            </a:r>
            <a:r>
              <a:rPr lang="fr-FR" sz="2000" b="1" dirty="0">
                <a:solidFill>
                  <a:schemeClr val="tx2"/>
                </a:solidFill>
              </a:rPr>
              <a:t>site. </a:t>
            </a:r>
          </a:p>
          <a:p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>
                <a:solidFill>
                  <a:schemeClr val="tx2"/>
                </a:solidFill>
              </a:rPr>
              <a:t>Exemple : un FI enrôle FC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3784135" y="4012004"/>
            <a:ext cx="336909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 bwMode="auto">
          <a:xfrm>
            <a:off x="3784135" y="3217561"/>
            <a:ext cx="3369096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4416927" y="2688303"/>
            <a:ext cx="183496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1-url de redirection et autres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4786911" y="3826394"/>
            <a:ext cx="1906976" cy="577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2- Clé et secret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3608" y="5158933"/>
            <a:ext cx="7067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2"/>
                </a:solidFill>
              </a:rPr>
              <a:t>Ces mécanismes permettent de garantir un premier niveau de sécurité des transactions.</a:t>
            </a:r>
          </a:p>
        </p:txBody>
      </p:sp>
    </p:spTree>
    <p:extLst>
      <p:ext uri="{BB962C8B-B14F-4D97-AF65-F5344CB8AC3E}">
        <p14:creationId xmlns:p14="http://schemas.microsoft.com/office/powerpoint/2010/main" val="9988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-27384"/>
            <a:ext cx="8655496" cy="914400"/>
          </a:xfrm>
        </p:spPr>
        <p:txBody>
          <a:bodyPr/>
          <a:lstStyle/>
          <a:p>
            <a:r>
              <a:rPr lang="fr-FR" dirty="0"/>
              <a:t>FranceConnect – L’identification et l’authentification</a:t>
            </a:r>
          </a:p>
        </p:txBody>
      </p:sp>
      <p:grpSp>
        <p:nvGrpSpPr>
          <p:cNvPr id="35" name="Groupe 34"/>
          <p:cNvGrpSpPr/>
          <p:nvPr/>
        </p:nvGrpSpPr>
        <p:grpSpPr>
          <a:xfrm>
            <a:off x="4015368" y="692696"/>
            <a:ext cx="1307201" cy="1620790"/>
            <a:chOff x="4473513" y="1484784"/>
            <a:chExt cx="1307201" cy="1620790"/>
          </a:xfrm>
        </p:grpSpPr>
        <p:sp>
          <p:nvSpPr>
            <p:cNvPr id="36" name="Rectangle à coins arrondis 35"/>
            <p:cNvSpPr/>
            <p:nvPr/>
          </p:nvSpPr>
          <p:spPr bwMode="auto">
            <a:xfrm>
              <a:off x="4473513" y="2322664"/>
              <a:ext cx="1307201" cy="78291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d’identité et d’authentification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(FI)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7" name="Picture 6" descr="E:\Icones\1990icones\apps\passwor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1190" y="1484784"/>
              <a:ext cx="946532" cy="946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Groupe 37"/>
          <p:cNvGrpSpPr/>
          <p:nvPr/>
        </p:nvGrpSpPr>
        <p:grpSpPr>
          <a:xfrm>
            <a:off x="4056052" y="5445224"/>
            <a:ext cx="1370627" cy="1296144"/>
            <a:chOff x="4473513" y="5229200"/>
            <a:chExt cx="1370627" cy="1296144"/>
          </a:xfrm>
        </p:grpSpPr>
        <p:sp>
          <p:nvSpPr>
            <p:cNvPr id="39" name="Rectangle à coins arrondis 38"/>
            <p:cNvSpPr/>
            <p:nvPr/>
          </p:nvSpPr>
          <p:spPr bwMode="auto">
            <a:xfrm>
              <a:off x="4473513" y="6001946"/>
              <a:ext cx="1370627" cy="52339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</a:t>
              </a:r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 </a:t>
              </a: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services (FS)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40" name="Picture 7" descr="E:\Icones\1990icones\apps\package_programs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277" y="5229200"/>
              <a:ext cx="870868" cy="870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1" name="Connecteur droit avec flèche 40"/>
          <p:cNvCxnSpPr>
            <a:stCxn id="43" idx="2"/>
            <a:endCxn id="39" idx="1"/>
          </p:cNvCxnSpPr>
          <p:nvPr/>
        </p:nvCxnSpPr>
        <p:spPr bwMode="auto">
          <a:xfrm>
            <a:off x="1330526" y="5012044"/>
            <a:ext cx="2725526" cy="1467625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2" name="Groupe 41"/>
          <p:cNvGrpSpPr/>
          <p:nvPr/>
        </p:nvGrpSpPr>
        <p:grpSpPr>
          <a:xfrm>
            <a:off x="35496" y="3830282"/>
            <a:ext cx="1935284" cy="1181762"/>
            <a:chOff x="1324782" y="3717032"/>
            <a:chExt cx="1935284" cy="1181762"/>
          </a:xfrm>
        </p:grpSpPr>
        <p:sp>
          <p:nvSpPr>
            <p:cNvPr id="43" name="Rectangle à coins arrondis 42"/>
            <p:cNvSpPr/>
            <p:nvPr/>
          </p:nvSpPr>
          <p:spPr bwMode="auto">
            <a:xfrm>
              <a:off x="1979557" y="4345688"/>
              <a:ext cx="1280509" cy="55310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Terminal de l’usager</a:t>
              </a:r>
            </a:p>
          </p:txBody>
        </p:sp>
        <p:grpSp>
          <p:nvGrpSpPr>
            <p:cNvPr id="44" name="Groupe 43"/>
            <p:cNvGrpSpPr/>
            <p:nvPr/>
          </p:nvGrpSpPr>
          <p:grpSpPr>
            <a:xfrm>
              <a:off x="2054103" y="3789040"/>
              <a:ext cx="1034625" cy="700550"/>
              <a:chOff x="2054103" y="3909475"/>
              <a:chExt cx="1034625" cy="700550"/>
            </a:xfrm>
          </p:grpSpPr>
          <p:pic>
            <p:nvPicPr>
              <p:cNvPr id="47" name="Picture 4" descr="E:\Icones\1990icones\apps\mymac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4103" y="3909475"/>
                <a:ext cx="700550" cy="7005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2" descr="E:\Icones\1990icones\apps\palm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1759" y="3933056"/>
                <a:ext cx="676969" cy="6769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46" name="Picture 2" descr="C:\Users\pbron-adc\Pictures\Cliparts\bill-homme-personne-utilisateur-icone-6596-128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82" y="3717032"/>
              <a:ext cx="1086978" cy="1086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" name="Ellipse 48"/>
          <p:cNvSpPr/>
          <p:nvPr/>
        </p:nvSpPr>
        <p:spPr>
          <a:xfrm>
            <a:off x="2463364" y="5544528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50" name="Connecteur droit avec flèche 49"/>
          <p:cNvCxnSpPr>
            <a:stCxn id="48" idx="0"/>
            <a:endCxn id="36" idx="1"/>
          </p:cNvCxnSpPr>
          <p:nvPr/>
        </p:nvCxnSpPr>
        <p:spPr>
          <a:xfrm flipV="1">
            <a:off x="1460958" y="1922031"/>
            <a:ext cx="2554410" cy="2003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450" y="3519140"/>
            <a:ext cx="2895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2" name="Connecteur droit avec flèche 51"/>
          <p:cNvCxnSpPr/>
          <p:nvPr/>
        </p:nvCxnSpPr>
        <p:spPr>
          <a:xfrm flipV="1">
            <a:off x="4211960" y="4269003"/>
            <a:ext cx="0" cy="1441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4226547" y="2313486"/>
            <a:ext cx="9007" cy="1222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4946627" y="2313486"/>
            <a:ext cx="0" cy="1248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6723358" y="1316062"/>
            <a:ext cx="2344203" cy="369332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idPi</a:t>
            </a:r>
            <a:r>
              <a:rPr lang="fr-FR" dirty="0" smtClean="0"/>
              <a:t> = identité pivot</a:t>
            </a:r>
          </a:p>
        </p:txBody>
      </p:sp>
      <p:grpSp>
        <p:nvGrpSpPr>
          <p:cNvPr id="56" name="Groupe 55"/>
          <p:cNvGrpSpPr/>
          <p:nvPr/>
        </p:nvGrpSpPr>
        <p:grpSpPr>
          <a:xfrm>
            <a:off x="4490719" y="2564904"/>
            <a:ext cx="1103980" cy="715218"/>
            <a:chOff x="5268220" y="2713782"/>
            <a:chExt cx="1103980" cy="715218"/>
          </a:xfrm>
          <a:solidFill>
            <a:schemeClr val="tx2"/>
          </a:solidFill>
        </p:grpSpPr>
        <p:sp>
          <p:nvSpPr>
            <p:cNvPr id="58" name="Ellipse 57"/>
            <p:cNvSpPr/>
            <p:nvPr/>
          </p:nvSpPr>
          <p:spPr>
            <a:xfrm>
              <a:off x="5268220" y="2713782"/>
              <a:ext cx="1103980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5</a:t>
              </a:r>
            </a:p>
            <a:p>
              <a:pPr algn="ctr"/>
              <a:r>
                <a:rPr lang="fr-FR" dirty="0" err="1" smtClean="0"/>
                <a:t>idPi</a:t>
              </a:r>
              <a:endParaRPr lang="fr-FR" dirty="0"/>
            </a:p>
          </p:txBody>
        </p:sp>
        <p:pic>
          <p:nvPicPr>
            <p:cNvPr id="59" name="Image 58"/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565" y="2857798"/>
              <a:ext cx="338600" cy="254221"/>
            </a:xfrm>
            <a:prstGeom prst="rect">
              <a:avLst/>
            </a:prstGeom>
            <a:grpFill/>
          </p:spPr>
        </p:pic>
      </p:grpSp>
      <p:cxnSp>
        <p:nvCxnSpPr>
          <p:cNvPr id="62" name="Connecteur droit avec flèche 61"/>
          <p:cNvCxnSpPr/>
          <p:nvPr/>
        </p:nvCxnSpPr>
        <p:spPr>
          <a:xfrm>
            <a:off x="5004048" y="4269002"/>
            <a:ext cx="0" cy="1184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4" name="Groupe 63"/>
          <p:cNvGrpSpPr/>
          <p:nvPr/>
        </p:nvGrpSpPr>
        <p:grpSpPr>
          <a:xfrm>
            <a:off x="4547926" y="4403708"/>
            <a:ext cx="1032186" cy="715218"/>
            <a:chOff x="5268221" y="2713782"/>
            <a:chExt cx="1032186" cy="715218"/>
          </a:xfrm>
          <a:solidFill>
            <a:schemeClr val="tx2"/>
          </a:solidFill>
        </p:grpSpPr>
        <p:sp>
          <p:nvSpPr>
            <p:cNvPr id="65" name="Ellipse 64"/>
            <p:cNvSpPr/>
            <p:nvPr/>
          </p:nvSpPr>
          <p:spPr>
            <a:xfrm>
              <a:off x="5268221" y="2713782"/>
              <a:ext cx="1032186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6</a:t>
              </a:r>
              <a:endParaRPr lang="fr-FR" dirty="0" smtClean="0"/>
            </a:p>
            <a:p>
              <a:pPr algn="ctr"/>
              <a:r>
                <a:rPr lang="fr-FR" dirty="0" smtClean="0"/>
                <a:t> </a:t>
              </a:r>
              <a:r>
                <a:rPr lang="fr-FR" dirty="0" err="1" smtClean="0"/>
                <a:t>idPi</a:t>
              </a:r>
              <a:endParaRPr lang="fr-FR" dirty="0"/>
            </a:p>
          </p:txBody>
        </p:sp>
        <p:pic>
          <p:nvPicPr>
            <p:cNvPr id="67" name="Image 66"/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5743" y="2865486"/>
              <a:ext cx="338600" cy="254221"/>
            </a:xfrm>
            <a:prstGeom prst="rect">
              <a:avLst/>
            </a:prstGeom>
            <a:grpFill/>
          </p:spPr>
        </p:pic>
      </p:grpSp>
      <p:sp>
        <p:nvSpPr>
          <p:cNvPr id="69" name="Ellipse 68"/>
          <p:cNvSpPr/>
          <p:nvPr/>
        </p:nvSpPr>
        <p:spPr>
          <a:xfrm>
            <a:off x="2411760" y="2852936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</a:p>
        </p:txBody>
      </p:sp>
      <p:sp>
        <p:nvSpPr>
          <p:cNvPr id="70" name="Ellipse 69"/>
          <p:cNvSpPr/>
          <p:nvPr/>
        </p:nvSpPr>
        <p:spPr>
          <a:xfrm>
            <a:off x="4010523" y="2780928"/>
            <a:ext cx="400419" cy="31063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73" name="Ellipse 72"/>
          <p:cNvSpPr/>
          <p:nvPr/>
        </p:nvSpPr>
        <p:spPr>
          <a:xfrm>
            <a:off x="3968135" y="4682523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</a:p>
        </p:txBody>
      </p:sp>
      <p:sp>
        <p:nvSpPr>
          <p:cNvPr id="74" name="Cloud"/>
          <p:cNvSpPr>
            <a:spLocks noChangeAspect="1" noEditPoints="1" noChangeArrowheads="1"/>
          </p:cNvSpPr>
          <p:nvPr/>
        </p:nvSpPr>
        <p:spPr bwMode="auto">
          <a:xfrm>
            <a:off x="6457069" y="2600045"/>
            <a:ext cx="2592288" cy="136015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u="sng" dirty="0" smtClean="0"/>
              <a:t>Session</a:t>
            </a:r>
            <a:r>
              <a:rPr lang="fr-FR" sz="1600" dirty="0" smtClean="0"/>
              <a:t> :</a:t>
            </a:r>
          </a:p>
          <a:p>
            <a:r>
              <a:rPr lang="fr-FR" sz="1600" i="1" dirty="0" err="1" smtClean="0"/>
              <a:t>idSession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idPi</a:t>
            </a:r>
            <a:r>
              <a:rPr lang="fr-FR" sz="1600" i="1" dirty="0" smtClean="0"/>
              <a:t>,</a:t>
            </a:r>
          </a:p>
          <a:p>
            <a:r>
              <a:rPr lang="fr-FR" sz="1600" i="1" dirty="0"/>
              <a:t>c</a:t>
            </a:r>
            <a:r>
              <a:rPr lang="fr-FR" sz="1600" i="1" dirty="0" smtClean="0"/>
              <a:t>lé de fédération</a:t>
            </a:r>
            <a:endParaRPr lang="fr-FR" sz="1600" i="1" dirty="0"/>
          </a:p>
        </p:txBody>
      </p:sp>
      <p:sp>
        <p:nvSpPr>
          <p:cNvPr id="75" name="Accolade ouvrante 74"/>
          <p:cNvSpPr/>
          <p:nvPr/>
        </p:nvSpPr>
        <p:spPr>
          <a:xfrm>
            <a:off x="6084168" y="2492896"/>
            <a:ext cx="639190" cy="288032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Organigramme : Disque magnétique 76"/>
          <p:cNvSpPr/>
          <p:nvPr/>
        </p:nvSpPr>
        <p:spPr>
          <a:xfrm>
            <a:off x="6660232" y="4077072"/>
            <a:ext cx="1872208" cy="1296144"/>
          </a:xfrm>
          <a:prstGeom prst="flowChartMagneticDisk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u="sng" dirty="0" smtClean="0">
                <a:solidFill>
                  <a:schemeClr val="tx1"/>
                </a:solidFill>
              </a:rPr>
              <a:t>BDD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clé de fédération, hash(</a:t>
            </a:r>
            <a:r>
              <a:rPr lang="fr-FR" sz="1600" i="1" dirty="0" err="1" smtClean="0">
                <a:solidFill>
                  <a:schemeClr val="tx1"/>
                </a:solidFill>
              </a:rPr>
              <a:t>idPi</a:t>
            </a:r>
            <a:r>
              <a:rPr lang="fr-FR" sz="1600" i="1" dirty="0" smtClean="0">
                <a:solidFill>
                  <a:schemeClr val="tx1"/>
                </a:solidFill>
              </a:rPr>
              <a:t>) consentements</a:t>
            </a:r>
            <a:endParaRPr lang="fr-FR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FranceConnect – L’identification et </a:t>
            </a:r>
            <a:r>
              <a:rPr lang="fr-FR" dirty="0" smtClean="0"/>
              <a:t>l’authentification</a:t>
            </a:r>
            <a:br>
              <a:rPr lang="fr-FR" dirty="0" smtClean="0"/>
            </a:br>
            <a:r>
              <a:rPr lang="fr-FR" dirty="0" smtClean="0"/>
              <a:t>Avantages </a:t>
            </a:r>
            <a:r>
              <a:rPr lang="fr-FR" dirty="0"/>
              <a:t>et inconvénients des mécanismes présentés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fr-FR" sz="2000" dirty="0" smtClean="0"/>
              <a:t>FranceConnect ne stocke pas de données d’identités de l’utilisateur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fr-FR" sz="2000" dirty="0" smtClean="0"/>
              <a:t>Centralisation des traces faite par FC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fr-FR" sz="2000" dirty="0" smtClean="0"/>
              <a:t>Si l’on veut créer des comptes « FranceConnect », il faut faire un « FI FranceConnect »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Nous faisons l’hypothèse que tous les FS auront besoin d’avoir l’identité pivot n’ayant pas trouvé de cas d’usage inverse.</a:t>
            </a:r>
          </a:p>
          <a:p>
            <a:pPr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36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-27384"/>
            <a:ext cx="8655496" cy="914400"/>
          </a:xfrm>
        </p:spPr>
        <p:txBody>
          <a:bodyPr/>
          <a:lstStyle/>
          <a:p>
            <a:r>
              <a:rPr lang="fr-FR" dirty="0"/>
              <a:t>FranceConnect – L’identification et </a:t>
            </a:r>
            <a:r>
              <a:rPr lang="fr-FR" dirty="0" smtClean="0"/>
              <a:t>l’authentification, 2</a:t>
            </a:r>
            <a:r>
              <a:rPr lang="fr-FR" baseline="30000" dirty="0" smtClean="0"/>
              <a:t>ème</a:t>
            </a:r>
            <a:r>
              <a:rPr lang="fr-FR" dirty="0" smtClean="0"/>
              <a:t> connexion</a:t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En cours, à finaliser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4015368" y="692696"/>
            <a:ext cx="1307201" cy="1620790"/>
            <a:chOff x="4473513" y="1484784"/>
            <a:chExt cx="1307201" cy="1620790"/>
          </a:xfrm>
        </p:grpSpPr>
        <p:sp>
          <p:nvSpPr>
            <p:cNvPr id="36" name="Rectangle à coins arrondis 35"/>
            <p:cNvSpPr/>
            <p:nvPr/>
          </p:nvSpPr>
          <p:spPr bwMode="auto">
            <a:xfrm>
              <a:off x="4473513" y="2322664"/>
              <a:ext cx="1307201" cy="78291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d’identité et d’authentification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(FI)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7" name="Picture 6" descr="E:\Icones\1990icones\apps\passwor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1190" y="1484784"/>
              <a:ext cx="946532" cy="946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Groupe 37"/>
          <p:cNvGrpSpPr/>
          <p:nvPr/>
        </p:nvGrpSpPr>
        <p:grpSpPr>
          <a:xfrm>
            <a:off x="4056052" y="5445224"/>
            <a:ext cx="1370627" cy="1296144"/>
            <a:chOff x="4473513" y="5229200"/>
            <a:chExt cx="1370627" cy="1296144"/>
          </a:xfrm>
        </p:grpSpPr>
        <p:sp>
          <p:nvSpPr>
            <p:cNvPr id="39" name="Rectangle à coins arrondis 38"/>
            <p:cNvSpPr/>
            <p:nvPr/>
          </p:nvSpPr>
          <p:spPr bwMode="auto">
            <a:xfrm>
              <a:off x="4473513" y="6001946"/>
              <a:ext cx="1370627" cy="52339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</a:t>
              </a:r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 </a:t>
              </a: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services (FS)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40" name="Picture 7" descr="E:\Icones\1990icones\apps\package_program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277" y="5229200"/>
              <a:ext cx="870868" cy="870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1" name="Connecteur droit avec flèche 40"/>
          <p:cNvCxnSpPr>
            <a:stCxn id="43" idx="2"/>
            <a:endCxn id="39" idx="1"/>
          </p:cNvCxnSpPr>
          <p:nvPr/>
        </p:nvCxnSpPr>
        <p:spPr bwMode="auto">
          <a:xfrm>
            <a:off x="1330526" y="5012044"/>
            <a:ext cx="2725526" cy="1467625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2" name="Groupe 41"/>
          <p:cNvGrpSpPr/>
          <p:nvPr/>
        </p:nvGrpSpPr>
        <p:grpSpPr>
          <a:xfrm>
            <a:off x="35496" y="3830282"/>
            <a:ext cx="1935284" cy="1181762"/>
            <a:chOff x="1324782" y="3717032"/>
            <a:chExt cx="1935284" cy="1181762"/>
          </a:xfrm>
        </p:grpSpPr>
        <p:sp>
          <p:nvSpPr>
            <p:cNvPr id="43" name="Rectangle à coins arrondis 42"/>
            <p:cNvSpPr/>
            <p:nvPr/>
          </p:nvSpPr>
          <p:spPr bwMode="auto">
            <a:xfrm>
              <a:off x="1979557" y="4345688"/>
              <a:ext cx="1280509" cy="55310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Terminal de l’usager</a:t>
              </a:r>
            </a:p>
          </p:txBody>
        </p:sp>
        <p:grpSp>
          <p:nvGrpSpPr>
            <p:cNvPr id="44" name="Groupe 43"/>
            <p:cNvGrpSpPr/>
            <p:nvPr/>
          </p:nvGrpSpPr>
          <p:grpSpPr>
            <a:xfrm>
              <a:off x="2054103" y="3789040"/>
              <a:ext cx="1034625" cy="700550"/>
              <a:chOff x="2054103" y="3909475"/>
              <a:chExt cx="1034625" cy="700550"/>
            </a:xfrm>
          </p:grpSpPr>
          <p:pic>
            <p:nvPicPr>
              <p:cNvPr id="47" name="Picture 4" descr="E:\Icones\1990icones\apps\mymac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4103" y="3909475"/>
                <a:ext cx="700550" cy="7005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2" descr="E:\Icones\1990icones\apps\palm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1759" y="3933056"/>
                <a:ext cx="676969" cy="6769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46" name="Picture 2" descr="C:\Users\pbron-adc\Pictures\Cliparts\bill-homme-personne-utilisateur-icone-6596-12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82" y="3717032"/>
              <a:ext cx="1086978" cy="1086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" name="Ellipse 48"/>
          <p:cNvSpPr/>
          <p:nvPr/>
        </p:nvSpPr>
        <p:spPr>
          <a:xfrm>
            <a:off x="2463364" y="5544528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50" name="Connecteur droit avec flèche 49"/>
          <p:cNvCxnSpPr>
            <a:stCxn id="48" idx="0"/>
            <a:endCxn id="36" idx="1"/>
          </p:cNvCxnSpPr>
          <p:nvPr/>
        </p:nvCxnSpPr>
        <p:spPr>
          <a:xfrm flipV="1">
            <a:off x="1460958" y="1922031"/>
            <a:ext cx="2554410" cy="2003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450" y="3519140"/>
            <a:ext cx="2895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2" name="Connecteur droit avec flèche 51"/>
          <p:cNvCxnSpPr/>
          <p:nvPr/>
        </p:nvCxnSpPr>
        <p:spPr>
          <a:xfrm flipV="1">
            <a:off x="4211960" y="4269003"/>
            <a:ext cx="0" cy="1441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4226547" y="2313486"/>
            <a:ext cx="9007" cy="1222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4946627" y="2313486"/>
            <a:ext cx="0" cy="1248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6723358" y="1316062"/>
            <a:ext cx="2344203" cy="369332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idPi</a:t>
            </a:r>
            <a:r>
              <a:rPr lang="fr-FR" dirty="0" smtClean="0"/>
              <a:t> = identité pivot</a:t>
            </a:r>
          </a:p>
        </p:txBody>
      </p:sp>
      <p:grpSp>
        <p:nvGrpSpPr>
          <p:cNvPr id="56" name="Groupe 55"/>
          <p:cNvGrpSpPr/>
          <p:nvPr/>
        </p:nvGrpSpPr>
        <p:grpSpPr>
          <a:xfrm>
            <a:off x="4490719" y="2564904"/>
            <a:ext cx="1103980" cy="715218"/>
            <a:chOff x="5268220" y="2713782"/>
            <a:chExt cx="1103980" cy="715218"/>
          </a:xfrm>
          <a:solidFill>
            <a:schemeClr val="tx2"/>
          </a:solidFill>
        </p:grpSpPr>
        <p:sp>
          <p:nvSpPr>
            <p:cNvPr id="58" name="Ellipse 57"/>
            <p:cNvSpPr/>
            <p:nvPr/>
          </p:nvSpPr>
          <p:spPr>
            <a:xfrm>
              <a:off x="5268220" y="2713782"/>
              <a:ext cx="1103980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5</a:t>
              </a:r>
            </a:p>
            <a:p>
              <a:pPr algn="ctr"/>
              <a:r>
                <a:rPr lang="fr-FR" dirty="0" err="1" smtClean="0"/>
                <a:t>idPi</a:t>
              </a:r>
              <a:endParaRPr lang="fr-FR" dirty="0"/>
            </a:p>
          </p:txBody>
        </p:sp>
        <p:pic>
          <p:nvPicPr>
            <p:cNvPr id="59" name="Image 58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565" y="2857798"/>
              <a:ext cx="338600" cy="254221"/>
            </a:xfrm>
            <a:prstGeom prst="rect">
              <a:avLst/>
            </a:prstGeom>
            <a:grpFill/>
          </p:spPr>
        </p:pic>
      </p:grpSp>
      <p:cxnSp>
        <p:nvCxnSpPr>
          <p:cNvPr id="62" name="Connecteur droit avec flèche 61"/>
          <p:cNvCxnSpPr/>
          <p:nvPr/>
        </p:nvCxnSpPr>
        <p:spPr>
          <a:xfrm>
            <a:off x="5004048" y="4269002"/>
            <a:ext cx="0" cy="1184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4" name="Groupe 63"/>
          <p:cNvGrpSpPr/>
          <p:nvPr/>
        </p:nvGrpSpPr>
        <p:grpSpPr>
          <a:xfrm>
            <a:off x="4547926" y="4403708"/>
            <a:ext cx="1032186" cy="715218"/>
            <a:chOff x="5268221" y="2713782"/>
            <a:chExt cx="1032186" cy="715218"/>
          </a:xfrm>
          <a:solidFill>
            <a:schemeClr val="tx2"/>
          </a:solidFill>
        </p:grpSpPr>
        <p:sp>
          <p:nvSpPr>
            <p:cNvPr id="65" name="Ellipse 64"/>
            <p:cNvSpPr/>
            <p:nvPr/>
          </p:nvSpPr>
          <p:spPr>
            <a:xfrm>
              <a:off x="5268221" y="2713782"/>
              <a:ext cx="1032186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6</a:t>
              </a:r>
              <a:endParaRPr lang="fr-FR" dirty="0" smtClean="0"/>
            </a:p>
            <a:p>
              <a:pPr algn="ctr"/>
              <a:r>
                <a:rPr lang="fr-FR" dirty="0" smtClean="0"/>
                <a:t> </a:t>
              </a:r>
              <a:r>
                <a:rPr lang="fr-FR" dirty="0" err="1" smtClean="0"/>
                <a:t>idPi</a:t>
              </a:r>
              <a:endParaRPr lang="fr-FR" dirty="0"/>
            </a:p>
          </p:txBody>
        </p:sp>
        <p:pic>
          <p:nvPicPr>
            <p:cNvPr id="67" name="Image 66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5743" y="2865486"/>
              <a:ext cx="338600" cy="254221"/>
            </a:xfrm>
            <a:prstGeom prst="rect">
              <a:avLst/>
            </a:prstGeom>
            <a:grpFill/>
          </p:spPr>
        </p:pic>
      </p:grpSp>
      <p:sp>
        <p:nvSpPr>
          <p:cNvPr id="69" name="Ellipse 68"/>
          <p:cNvSpPr/>
          <p:nvPr/>
        </p:nvSpPr>
        <p:spPr>
          <a:xfrm>
            <a:off x="2411760" y="2852936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</a:p>
        </p:txBody>
      </p:sp>
      <p:sp>
        <p:nvSpPr>
          <p:cNvPr id="70" name="Ellipse 69"/>
          <p:cNvSpPr/>
          <p:nvPr/>
        </p:nvSpPr>
        <p:spPr>
          <a:xfrm>
            <a:off x="4010523" y="2780928"/>
            <a:ext cx="400419" cy="31063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73" name="Ellipse 72"/>
          <p:cNvSpPr/>
          <p:nvPr/>
        </p:nvSpPr>
        <p:spPr>
          <a:xfrm>
            <a:off x="3968135" y="4682523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</a:p>
        </p:txBody>
      </p:sp>
      <p:sp>
        <p:nvSpPr>
          <p:cNvPr id="74" name="Cloud"/>
          <p:cNvSpPr>
            <a:spLocks noChangeAspect="1" noEditPoints="1" noChangeArrowheads="1"/>
          </p:cNvSpPr>
          <p:nvPr/>
        </p:nvSpPr>
        <p:spPr bwMode="auto">
          <a:xfrm>
            <a:off x="6457069" y="2500895"/>
            <a:ext cx="2592288" cy="136015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u="sng" dirty="0" smtClean="0"/>
              <a:t>Session</a:t>
            </a:r>
            <a:r>
              <a:rPr lang="fr-FR" sz="1600" dirty="0" smtClean="0"/>
              <a:t> :</a:t>
            </a:r>
          </a:p>
          <a:p>
            <a:r>
              <a:rPr lang="fr-FR" sz="1600" i="1" dirty="0" err="1" smtClean="0"/>
              <a:t>idSession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idPi</a:t>
            </a:r>
            <a:r>
              <a:rPr lang="fr-FR" sz="1600" i="1" dirty="0" smtClean="0"/>
              <a:t>,</a:t>
            </a:r>
          </a:p>
          <a:p>
            <a:r>
              <a:rPr lang="fr-FR" sz="1600" i="1" dirty="0"/>
              <a:t>c</a:t>
            </a:r>
            <a:r>
              <a:rPr lang="fr-FR" sz="1600" i="1" dirty="0" smtClean="0"/>
              <a:t>lé de fédération</a:t>
            </a:r>
            <a:endParaRPr lang="fr-FR" sz="1600" i="1" dirty="0"/>
          </a:p>
        </p:txBody>
      </p:sp>
      <p:sp>
        <p:nvSpPr>
          <p:cNvPr id="75" name="Accolade ouvrante 74"/>
          <p:cNvSpPr/>
          <p:nvPr/>
        </p:nvSpPr>
        <p:spPr>
          <a:xfrm>
            <a:off x="6084168" y="2492896"/>
            <a:ext cx="639190" cy="288032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Organigramme : Disque magnétique 76"/>
          <p:cNvSpPr/>
          <p:nvPr/>
        </p:nvSpPr>
        <p:spPr>
          <a:xfrm>
            <a:off x="6660232" y="3933056"/>
            <a:ext cx="1872208" cy="1467456"/>
          </a:xfrm>
          <a:prstGeom prst="flowChartMagneticDisk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u="sng" dirty="0" smtClean="0">
                <a:solidFill>
                  <a:schemeClr val="tx1"/>
                </a:solidFill>
              </a:rPr>
              <a:t>BDD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1</a:t>
            </a:r>
            <a:r>
              <a:rPr lang="fr-FR" sz="1600" i="1" baseline="30000" dirty="0" smtClean="0">
                <a:solidFill>
                  <a:schemeClr val="tx1"/>
                </a:solidFill>
              </a:rPr>
              <a:t>ère</a:t>
            </a:r>
            <a:r>
              <a:rPr lang="fr-FR" sz="1600" i="1" dirty="0" smtClean="0">
                <a:solidFill>
                  <a:schemeClr val="tx1"/>
                </a:solidFill>
              </a:rPr>
              <a:t> et 2</a:t>
            </a:r>
            <a:r>
              <a:rPr lang="fr-FR" sz="16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600" i="1" dirty="0" smtClean="0">
                <a:solidFill>
                  <a:schemeClr val="tx1"/>
                </a:solidFill>
              </a:rPr>
              <a:t> clé de fédération</a:t>
            </a:r>
            <a:r>
              <a:rPr lang="fr-FR" sz="1600" i="1" dirty="0">
                <a:solidFill>
                  <a:schemeClr val="tx1"/>
                </a:solidFill>
              </a:rPr>
              <a:t>, hash(</a:t>
            </a:r>
            <a:r>
              <a:rPr lang="fr-FR" sz="1600" i="1" dirty="0" err="1">
                <a:solidFill>
                  <a:schemeClr val="tx1"/>
                </a:solidFill>
              </a:rPr>
              <a:t>idPi</a:t>
            </a:r>
            <a:r>
              <a:rPr lang="fr-FR" sz="1600" i="1" dirty="0">
                <a:solidFill>
                  <a:schemeClr val="tx1"/>
                </a:solidFill>
              </a:rPr>
              <a:t>) </a:t>
            </a:r>
            <a:r>
              <a:rPr lang="fr-FR" sz="1600" i="1" dirty="0" smtClean="0">
                <a:solidFill>
                  <a:schemeClr val="tx1"/>
                </a:solidFill>
              </a:rPr>
              <a:t>consentements</a:t>
            </a:r>
            <a:endParaRPr lang="fr-FR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6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FranceConnect – L’identification et l’authentification : améliorations </a:t>
            </a:r>
            <a:r>
              <a:rPr lang="fr-FR" dirty="0" smtClean="0"/>
              <a:t>envisagées 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 bwMode="auto">
          <a:xfrm>
            <a:off x="4185481" y="6217970"/>
            <a:ext cx="1370627" cy="523398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Fournisseur </a:t>
            </a:r>
            <a:r>
              <a:rPr lang="fr-FR" sz="1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 </a:t>
            </a:r>
            <a:r>
              <a:rPr lang="fr-FR" sz="1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services (FS)</a:t>
            </a:r>
            <a:endParaRPr kumimoji="0" lang="fr-FR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144797" y="1100060"/>
            <a:ext cx="1307201" cy="1620790"/>
            <a:chOff x="4473513" y="1484784"/>
            <a:chExt cx="1307201" cy="1620790"/>
          </a:xfrm>
        </p:grpSpPr>
        <p:sp>
          <p:nvSpPr>
            <p:cNvPr id="5" name="Rectangle à coins arrondis 4"/>
            <p:cNvSpPr/>
            <p:nvPr/>
          </p:nvSpPr>
          <p:spPr bwMode="auto">
            <a:xfrm>
              <a:off x="4473513" y="2322664"/>
              <a:ext cx="1307201" cy="78291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d’identité et d’authentification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0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(FI)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6" name="Picture 6" descr="E:\Icones\1990icones\apps\passwor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1190" y="1484784"/>
              <a:ext cx="946532" cy="946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7" descr="E:\Icones\1990icones\apps\package_program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245" y="5469657"/>
            <a:ext cx="870868" cy="87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avec flèche 7"/>
          <p:cNvCxnSpPr>
            <a:stCxn id="10" idx="2"/>
            <a:endCxn id="3" idx="1"/>
          </p:cNvCxnSpPr>
          <p:nvPr/>
        </p:nvCxnSpPr>
        <p:spPr bwMode="auto">
          <a:xfrm>
            <a:off x="1747987" y="4682770"/>
            <a:ext cx="2437494" cy="1796899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oupe 8"/>
          <p:cNvGrpSpPr/>
          <p:nvPr/>
        </p:nvGrpSpPr>
        <p:grpSpPr>
          <a:xfrm>
            <a:off x="452957" y="3501008"/>
            <a:ext cx="1935284" cy="1181762"/>
            <a:chOff x="1324782" y="3717032"/>
            <a:chExt cx="1935284" cy="1181762"/>
          </a:xfrm>
        </p:grpSpPr>
        <p:sp>
          <p:nvSpPr>
            <p:cNvPr id="10" name="Rectangle à coins arrondis 9"/>
            <p:cNvSpPr/>
            <p:nvPr/>
          </p:nvSpPr>
          <p:spPr bwMode="auto">
            <a:xfrm>
              <a:off x="1979557" y="4345688"/>
              <a:ext cx="1280509" cy="55310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Terminal de l’usager</a:t>
              </a:r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2054103" y="3789040"/>
              <a:ext cx="1034625" cy="700550"/>
              <a:chOff x="2054103" y="3909475"/>
              <a:chExt cx="1034625" cy="700550"/>
            </a:xfrm>
          </p:grpSpPr>
          <p:pic>
            <p:nvPicPr>
              <p:cNvPr id="13" name="Picture 4" descr="E:\Icones\1990icones\apps\mymac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4103" y="3909475"/>
                <a:ext cx="700550" cy="7005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2" descr="E:\Icones\1990icones\apps\palm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1759" y="3933056"/>
                <a:ext cx="676969" cy="6769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2" descr="C:\Users\pbron-adc\Pictures\Cliparts\bill-homme-personne-utilisateur-icone-6596-12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82" y="3717032"/>
              <a:ext cx="1086978" cy="1086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Ellipse 14"/>
          <p:cNvSpPr/>
          <p:nvPr/>
        </p:nvSpPr>
        <p:spPr>
          <a:xfrm>
            <a:off x="2743999" y="5445224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4" idx="0"/>
            <a:endCxn id="5" idx="1"/>
          </p:cNvCxnSpPr>
          <p:nvPr/>
        </p:nvCxnSpPr>
        <p:spPr>
          <a:xfrm flipV="1">
            <a:off x="1878419" y="2329395"/>
            <a:ext cx="2266378" cy="12672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35164"/>
            <a:ext cx="2895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Connecteur droit avec flèche 17"/>
          <p:cNvCxnSpPr/>
          <p:nvPr/>
        </p:nvCxnSpPr>
        <p:spPr>
          <a:xfrm flipH="1" flipV="1">
            <a:off x="4109320" y="4485027"/>
            <a:ext cx="418473" cy="1126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4355976" y="2720850"/>
            <a:ext cx="18014" cy="1030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148064" y="2768466"/>
            <a:ext cx="0" cy="988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7236296" y="1268760"/>
            <a:ext cx="1584176" cy="646331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idPi</a:t>
            </a:r>
            <a:r>
              <a:rPr lang="fr-FR" dirty="0" smtClean="0"/>
              <a:t> = identité pivot</a:t>
            </a:r>
            <a:endParaRPr lang="fr-FR" dirty="0"/>
          </a:p>
        </p:txBody>
      </p:sp>
      <p:grpSp>
        <p:nvGrpSpPr>
          <p:cNvPr id="22" name="Groupe 21"/>
          <p:cNvGrpSpPr/>
          <p:nvPr/>
        </p:nvGrpSpPr>
        <p:grpSpPr>
          <a:xfrm>
            <a:off x="4620148" y="2852936"/>
            <a:ext cx="1103980" cy="715218"/>
            <a:chOff x="5268220" y="2713782"/>
            <a:chExt cx="1103980" cy="715218"/>
          </a:xfrm>
          <a:solidFill>
            <a:schemeClr val="tx2"/>
          </a:solidFill>
        </p:grpSpPr>
        <p:sp>
          <p:nvSpPr>
            <p:cNvPr id="23" name="Ellipse 22"/>
            <p:cNvSpPr/>
            <p:nvPr/>
          </p:nvSpPr>
          <p:spPr>
            <a:xfrm>
              <a:off x="5268220" y="2713782"/>
              <a:ext cx="1103980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5</a:t>
              </a:r>
            </a:p>
            <a:p>
              <a:pPr algn="ctr"/>
              <a:r>
                <a:rPr lang="fr-FR" dirty="0" err="1" smtClean="0"/>
                <a:t>idPi</a:t>
              </a:r>
              <a:endParaRPr lang="fr-FR" dirty="0"/>
            </a:p>
          </p:txBody>
        </p:sp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2857798"/>
              <a:ext cx="338600" cy="254221"/>
            </a:xfrm>
            <a:prstGeom prst="rect">
              <a:avLst/>
            </a:prstGeom>
            <a:grpFill/>
          </p:spPr>
        </p:pic>
      </p:grpSp>
      <p:sp>
        <p:nvSpPr>
          <p:cNvPr id="25" name="Rectangle à coins arrondis 24"/>
          <p:cNvSpPr/>
          <p:nvPr/>
        </p:nvSpPr>
        <p:spPr>
          <a:xfrm>
            <a:off x="7524328" y="3536632"/>
            <a:ext cx="1475656" cy="9724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Vérification dans le RNIPP</a:t>
            </a:r>
            <a:endParaRPr lang="fr-FR" dirty="0"/>
          </a:p>
        </p:txBody>
      </p:sp>
      <p:cxnSp>
        <p:nvCxnSpPr>
          <p:cNvPr id="26" name="Connecteur droit avec flèche 25"/>
          <p:cNvCxnSpPr/>
          <p:nvPr/>
        </p:nvCxnSpPr>
        <p:spPr>
          <a:xfrm flipV="1">
            <a:off x="6099448" y="3923291"/>
            <a:ext cx="1424880" cy="2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6099448" y="4365104"/>
            <a:ext cx="14248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6315494" y="4273566"/>
            <a:ext cx="1224137" cy="98927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5.2</a:t>
            </a:r>
          </a:p>
          <a:p>
            <a:pPr algn="ctr"/>
            <a:r>
              <a:rPr lang="fr-FR" sz="1600" dirty="0" smtClean="0"/>
              <a:t>0|1|n identité(s)</a:t>
            </a:r>
            <a:endParaRPr lang="fr-FR" sz="1600" dirty="0"/>
          </a:p>
        </p:txBody>
      </p:sp>
      <p:sp>
        <p:nvSpPr>
          <p:cNvPr id="29" name="Ellipse 28"/>
          <p:cNvSpPr/>
          <p:nvPr/>
        </p:nvSpPr>
        <p:spPr>
          <a:xfrm>
            <a:off x="4109320" y="3093107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30" name="Ellipse 29"/>
          <p:cNvSpPr/>
          <p:nvPr/>
        </p:nvSpPr>
        <p:spPr>
          <a:xfrm>
            <a:off x="4067944" y="4846343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</a:p>
        </p:txBody>
      </p:sp>
      <p:sp>
        <p:nvSpPr>
          <p:cNvPr id="31" name="Ellipse 30"/>
          <p:cNvSpPr/>
          <p:nvPr/>
        </p:nvSpPr>
        <p:spPr>
          <a:xfrm>
            <a:off x="2771800" y="2780928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</a:p>
        </p:txBody>
      </p:sp>
      <p:sp>
        <p:nvSpPr>
          <p:cNvPr id="32" name="Ellipse 31"/>
          <p:cNvSpPr/>
          <p:nvPr/>
        </p:nvSpPr>
        <p:spPr>
          <a:xfrm>
            <a:off x="6315494" y="3427715"/>
            <a:ext cx="831190" cy="71521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5.1</a:t>
            </a:r>
          </a:p>
          <a:p>
            <a:pPr algn="ctr"/>
            <a:r>
              <a:rPr lang="fr-FR" dirty="0" err="1" smtClean="0"/>
              <a:t>idPi</a:t>
            </a:r>
            <a:endParaRPr lang="fr-FR" dirty="0" smtClean="0"/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5076056" y="4485026"/>
            <a:ext cx="0" cy="9846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4572000" y="4576510"/>
            <a:ext cx="1103980" cy="71521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</a:t>
            </a:r>
          </a:p>
          <a:p>
            <a:pPr algn="ctr"/>
            <a:r>
              <a:rPr lang="fr-FR" dirty="0" err="1" smtClean="0"/>
              <a:t>idPi</a:t>
            </a:r>
            <a:endParaRPr lang="fr-FR" dirty="0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504" y="4758955"/>
            <a:ext cx="338600" cy="2542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691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655496" cy="914400"/>
          </a:xfrm>
        </p:spPr>
        <p:txBody>
          <a:bodyPr/>
          <a:lstStyle/>
          <a:p>
            <a:r>
              <a:rPr lang="fr-FR" dirty="0"/>
              <a:t>FranceConnect – Appel à un fournisseurs de données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7164288" y="4789674"/>
            <a:ext cx="1307201" cy="1440160"/>
            <a:chOff x="7081223" y="2564904"/>
            <a:chExt cx="1307201" cy="1440160"/>
          </a:xfrm>
        </p:grpSpPr>
        <p:sp>
          <p:nvSpPr>
            <p:cNvPr id="4" name="Rectangle à coins arrondis 3"/>
            <p:cNvSpPr/>
            <p:nvPr/>
          </p:nvSpPr>
          <p:spPr bwMode="auto">
            <a:xfrm>
              <a:off x="7081223" y="3373415"/>
              <a:ext cx="1307201" cy="63164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de données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5" name="Picture 9" descr="E:\Icones\1990icones\apps\downloa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67414" y="2564904"/>
              <a:ext cx="904986" cy="9049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e 5"/>
          <p:cNvGrpSpPr/>
          <p:nvPr/>
        </p:nvGrpSpPr>
        <p:grpSpPr>
          <a:xfrm>
            <a:off x="3777437" y="4965601"/>
            <a:ext cx="1370627" cy="1271711"/>
            <a:chOff x="4113473" y="5253633"/>
            <a:chExt cx="1370627" cy="1271711"/>
          </a:xfrm>
        </p:grpSpPr>
        <p:sp>
          <p:nvSpPr>
            <p:cNvPr id="7" name="Rectangle à coins arrondis 6"/>
            <p:cNvSpPr/>
            <p:nvPr/>
          </p:nvSpPr>
          <p:spPr bwMode="auto">
            <a:xfrm>
              <a:off x="4113473" y="6001946"/>
              <a:ext cx="1370627" cy="52339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Fournisseur </a:t>
              </a:r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de services</a:t>
              </a:r>
              <a:endPara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8" name="Picture 7" descr="E:\Icones\1990icones\apps\package_program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37" y="5253633"/>
              <a:ext cx="870868" cy="870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9" name="Connecteur droit avec flèche 8"/>
          <p:cNvCxnSpPr>
            <a:stCxn id="11" idx="2"/>
          </p:cNvCxnSpPr>
          <p:nvPr/>
        </p:nvCxnSpPr>
        <p:spPr bwMode="auto">
          <a:xfrm>
            <a:off x="1546550" y="4221088"/>
            <a:ext cx="2230887" cy="1473572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251520" y="3039326"/>
            <a:ext cx="1935284" cy="1181762"/>
            <a:chOff x="1324782" y="3717032"/>
            <a:chExt cx="1935284" cy="1181762"/>
          </a:xfrm>
        </p:grpSpPr>
        <p:sp>
          <p:nvSpPr>
            <p:cNvPr id="11" name="Rectangle à coins arrondis 10"/>
            <p:cNvSpPr/>
            <p:nvPr/>
          </p:nvSpPr>
          <p:spPr bwMode="auto">
            <a:xfrm>
              <a:off x="1979557" y="4345688"/>
              <a:ext cx="1280509" cy="55310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Terminal de l’usager</a:t>
              </a:r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2054103" y="3789040"/>
              <a:ext cx="1034625" cy="700550"/>
              <a:chOff x="2054103" y="3909475"/>
              <a:chExt cx="1034625" cy="700550"/>
            </a:xfrm>
          </p:grpSpPr>
          <p:pic>
            <p:nvPicPr>
              <p:cNvPr id="14" name="Picture 4" descr="E:\Icones\1990icones\apps\mymac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4103" y="3909475"/>
                <a:ext cx="700550" cy="7005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E:\Icones\1990icones\apps\palm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1759" y="3933056"/>
                <a:ext cx="676969" cy="6769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3" name="Picture 2" descr="C:\Users\pbron-adc\Pictures\Cliparts\bill-homme-personne-utilisateur-icone-6596-12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82" y="3717032"/>
              <a:ext cx="1086978" cy="1086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Ellipse 15"/>
          <p:cNvSpPr/>
          <p:nvPr/>
        </p:nvSpPr>
        <p:spPr>
          <a:xfrm>
            <a:off x="2455967" y="4824448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625" y="1681557"/>
            <a:ext cx="301229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Connecteur droit avec flèche 17"/>
          <p:cNvCxnSpPr/>
          <p:nvPr/>
        </p:nvCxnSpPr>
        <p:spPr>
          <a:xfrm>
            <a:off x="4802069" y="5589242"/>
            <a:ext cx="2362219" cy="38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5766847" y="5242167"/>
            <a:ext cx="721290" cy="71521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  <a:endParaRPr lang="fr-FR" dirty="0" smtClean="0"/>
          </a:p>
          <a:p>
            <a:pPr algn="ctr"/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 flipV="1">
            <a:off x="6012161" y="2482750"/>
            <a:ext cx="1419936" cy="2306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6296792" y="3278603"/>
            <a:ext cx="721290" cy="71521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</a:t>
            </a:r>
            <a:endParaRPr lang="fr-FR" dirty="0" smtClean="0"/>
          </a:p>
          <a:p>
            <a:pPr algn="ctr"/>
            <a:endParaRPr lang="fr-FR" dirty="0"/>
          </a:p>
        </p:txBody>
      </p:sp>
      <p:cxnSp>
        <p:nvCxnSpPr>
          <p:cNvPr id="22" name="Connecteur droit avec flèche 21"/>
          <p:cNvCxnSpPr/>
          <p:nvPr/>
        </p:nvCxnSpPr>
        <p:spPr>
          <a:xfrm flipV="1">
            <a:off x="3923928" y="2414985"/>
            <a:ext cx="0" cy="2827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Groupe 22"/>
          <p:cNvGrpSpPr/>
          <p:nvPr/>
        </p:nvGrpSpPr>
        <p:grpSpPr>
          <a:xfrm>
            <a:off x="3099970" y="3198501"/>
            <a:ext cx="1544038" cy="715218"/>
            <a:chOff x="4445474" y="2713782"/>
            <a:chExt cx="1544038" cy="715218"/>
          </a:xfrm>
          <a:solidFill>
            <a:schemeClr val="tx2"/>
          </a:solidFill>
        </p:grpSpPr>
        <p:sp>
          <p:nvSpPr>
            <p:cNvPr id="24" name="Ellipse 23"/>
            <p:cNvSpPr/>
            <p:nvPr/>
          </p:nvSpPr>
          <p:spPr>
            <a:xfrm>
              <a:off x="4445474" y="2713782"/>
              <a:ext cx="1544038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2</a:t>
              </a:r>
            </a:p>
            <a:p>
              <a:pPr algn="ctr"/>
              <a:r>
                <a:rPr lang="fr-FR" dirty="0" smtClean="0"/>
                <a:t>Liste (FD)</a:t>
              </a:r>
              <a:endParaRPr lang="fr-FR" dirty="0"/>
            </a:p>
          </p:txBody>
        </p:sp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1360" y="2906084"/>
              <a:ext cx="338600" cy="254221"/>
            </a:xfrm>
            <a:prstGeom prst="rect">
              <a:avLst/>
            </a:prstGeom>
            <a:grpFill/>
          </p:spPr>
        </p:pic>
      </p:grpSp>
      <p:pic>
        <p:nvPicPr>
          <p:cNvPr id="26" name="Image 25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37" y="3659498"/>
            <a:ext cx="338600" cy="254221"/>
          </a:xfrm>
          <a:prstGeom prst="rect">
            <a:avLst/>
          </a:prstGeom>
          <a:noFill/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192" y="5608339"/>
            <a:ext cx="338600" cy="254221"/>
          </a:xfrm>
          <a:prstGeom prst="rect">
            <a:avLst/>
          </a:prstGeom>
          <a:noFill/>
        </p:spPr>
      </p:pic>
      <p:cxnSp>
        <p:nvCxnSpPr>
          <p:cNvPr id="28" name="Connecteur droit avec flèche 27"/>
          <p:cNvCxnSpPr>
            <a:stCxn id="11" idx="3"/>
            <a:endCxn id="17" idx="1"/>
          </p:cNvCxnSpPr>
          <p:nvPr/>
        </p:nvCxnSpPr>
        <p:spPr>
          <a:xfrm flipV="1">
            <a:off x="2186804" y="2048270"/>
            <a:ext cx="851821" cy="18962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2382789" y="2923881"/>
            <a:ext cx="459849" cy="33274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  <a:endParaRPr lang="fr-FR" dirty="0" smtClean="0"/>
          </a:p>
        </p:txBody>
      </p:sp>
      <p:cxnSp>
        <p:nvCxnSpPr>
          <p:cNvPr id="30" name="Connecteur en angle 29"/>
          <p:cNvCxnSpPr>
            <a:stCxn id="17" idx="3"/>
            <a:endCxn id="5" idx="0"/>
          </p:cNvCxnSpPr>
          <p:nvPr/>
        </p:nvCxnSpPr>
        <p:spPr>
          <a:xfrm>
            <a:off x="6050923" y="2048270"/>
            <a:ext cx="1752049" cy="274140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7432097" y="1805334"/>
            <a:ext cx="904986" cy="71521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7</a:t>
            </a:r>
            <a:endParaRPr lang="fr-FR" dirty="0" smtClean="0"/>
          </a:p>
          <a:p>
            <a:pPr algn="ctr"/>
            <a:r>
              <a:rPr lang="fr-FR" dirty="0" smtClean="0"/>
              <a:t>1 | n</a:t>
            </a: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231" y="5975613"/>
            <a:ext cx="338600" cy="254221"/>
          </a:xfrm>
          <a:prstGeom prst="rect">
            <a:avLst/>
          </a:prstGeom>
          <a:noFill/>
        </p:spPr>
      </p:pic>
      <p:cxnSp>
        <p:nvCxnSpPr>
          <p:cNvPr id="33" name="Connecteur droit avec flèche 32"/>
          <p:cNvCxnSpPr/>
          <p:nvPr/>
        </p:nvCxnSpPr>
        <p:spPr>
          <a:xfrm flipH="1">
            <a:off x="4802069" y="2414982"/>
            <a:ext cx="201979" cy="27459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4" name="Groupe 33"/>
          <p:cNvGrpSpPr/>
          <p:nvPr/>
        </p:nvGrpSpPr>
        <p:grpSpPr>
          <a:xfrm>
            <a:off x="4714806" y="3231170"/>
            <a:ext cx="721290" cy="715218"/>
            <a:chOff x="5268221" y="2713782"/>
            <a:chExt cx="721290" cy="715218"/>
          </a:xfrm>
          <a:solidFill>
            <a:schemeClr val="tx2"/>
          </a:solidFill>
        </p:grpSpPr>
        <p:sp>
          <p:nvSpPr>
            <p:cNvPr id="35" name="Ellipse 34"/>
            <p:cNvSpPr/>
            <p:nvPr/>
          </p:nvSpPr>
          <p:spPr>
            <a:xfrm>
              <a:off x="5268221" y="2713782"/>
              <a:ext cx="721290" cy="7152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4</a:t>
              </a:r>
            </a:p>
            <a:p>
              <a:pPr algn="ctr"/>
              <a:endParaRPr lang="fr-FR" dirty="0"/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7943" y="3067897"/>
              <a:ext cx="338600" cy="254221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8180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ésentation DISIC">
  <a:themeElements>
    <a:clrScheme name="">
      <a:dk1>
        <a:srgbClr val="000000"/>
      </a:dk1>
      <a:lt1>
        <a:srgbClr val="FFFFFF"/>
      </a:lt1>
      <a:dk2>
        <a:srgbClr val="1D4896"/>
      </a:dk2>
      <a:lt2>
        <a:srgbClr val="808080"/>
      </a:lt2>
      <a:accent1>
        <a:srgbClr val="D6D6D0"/>
      </a:accent1>
      <a:accent2>
        <a:srgbClr val="E32624"/>
      </a:accent2>
      <a:accent3>
        <a:srgbClr val="FFFFFF"/>
      </a:accent3>
      <a:accent4>
        <a:srgbClr val="000000"/>
      </a:accent4>
      <a:accent5>
        <a:srgbClr val="E8E8E4"/>
      </a:accent5>
      <a:accent6>
        <a:srgbClr val="CE2120"/>
      </a:accent6>
      <a:hlink>
        <a:srgbClr val="00B1E6"/>
      </a:hlink>
      <a:folHlink>
        <a:srgbClr val="FABB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ésentation DISIC">
  <a:themeElements>
    <a:clrScheme name="">
      <a:dk1>
        <a:srgbClr val="000000"/>
      </a:dk1>
      <a:lt1>
        <a:srgbClr val="FFFFFF"/>
      </a:lt1>
      <a:dk2>
        <a:srgbClr val="1D4896"/>
      </a:dk2>
      <a:lt2>
        <a:srgbClr val="808080"/>
      </a:lt2>
      <a:accent1>
        <a:srgbClr val="D6D6D0"/>
      </a:accent1>
      <a:accent2>
        <a:srgbClr val="E32624"/>
      </a:accent2>
      <a:accent3>
        <a:srgbClr val="FFFFFF"/>
      </a:accent3>
      <a:accent4>
        <a:srgbClr val="000000"/>
      </a:accent4>
      <a:accent5>
        <a:srgbClr val="E8E8E4"/>
      </a:accent5>
      <a:accent6>
        <a:srgbClr val="CE2120"/>
      </a:accent6>
      <a:hlink>
        <a:srgbClr val="00B1E6"/>
      </a:hlink>
      <a:folHlink>
        <a:srgbClr val="FABB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résentation DISIC">
  <a:themeElements>
    <a:clrScheme name="">
      <a:dk1>
        <a:srgbClr val="000000"/>
      </a:dk1>
      <a:lt1>
        <a:srgbClr val="FFFFFF"/>
      </a:lt1>
      <a:dk2>
        <a:srgbClr val="1D4896"/>
      </a:dk2>
      <a:lt2>
        <a:srgbClr val="808080"/>
      </a:lt2>
      <a:accent1>
        <a:srgbClr val="D6D6D0"/>
      </a:accent1>
      <a:accent2>
        <a:srgbClr val="E32624"/>
      </a:accent2>
      <a:accent3>
        <a:srgbClr val="FFFFFF"/>
      </a:accent3>
      <a:accent4>
        <a:srgbClr val="000000"/>
      </a:accent4>
      <a:accent5>
        <a:srgbClr val="E8E8E4"/>
      </a:accent5>
      <a:accent6>
        <a:srgbClr val="CE2120"/>
      </a:accent6>
      <a:hlink>
        <a:srgbClr val="00B1E6"/>
      </a:hlink>
      <a:folHlink>
        <a:srgbClr val="FABB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469</Words>
  <Application>Microsoft Office PowerPoint</Application>
  <PresentationFormat>Affichage à l'écran (4:3)</PresentationFormat>
  <Paragraphs>115</Paragraphs>
  <Slides>11</Slides>
  <Notes>2</Notes>
  <HiddenSlides>1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Thème Office</vt:lpstr>
      <vt:lpstr>Présentation DISIC</vt:lpstr>
      <vt:lpstr>1_Présentation DISIC</vt:lpstr>
      <vt:lpstr>2_Présentation DISIC</vt:lpstr>
      <vt:lpstr>FranceConnect : Principes d’architecture et de fonctionnement</vt:lpstr>
      <vt:lpstr>FranceConnect est un mécanisme d’identité numérique Objectifs</vt:lpstr>
      <vt:lpstr>Identité numérique et FranceConnect Principe de fonctionnement</vt:lpstr>
      <vt:lpstr>FranceConnect – Enrôlement</vt:lpstr>
      <vt:lpstr>FranceConnect – L’identification et l’authentification</vt:lpstr>
      <vt:lpstr>FranceConnect – L’identification et l’authentification Avantages et inconvénients des mécanismes présentés</vt:lpstr>
      <vt:lpstr>FranceConnect – L’identification et l’authentification, 2ème connexion En cours, à finaliser</vt:lpstr>
      <vt:lpstr>FranceConnect – L’identification et l’authentification : améliorations envisagées </vt:lpstr>
      <vt:lpstr>FranceConnect – Appel à un fournisseurs de données</vt:lpstr>
      <vt:lpstr>Avantages et inconvénients des mécanismes d’authentification retenus</vt:lpstr>
      <vt:lpstr>Présentation PowerPoint</vt:lpstr>
    </vt:vector>
  </TitlesOfParts>
  <Company>MINEFI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Identité numérique et France Connect Principe de fonctionnement</dc:title>
  <dc:creator>H</dc:creator>
  <cp:lastModifiedBy>H</cp:lastModifiedBy>
  <cp:revision>64</cp:revision>
  <dcterms:created xsi:type="dcterms:W3CDTF">2014-10-02T09:09:33Z</dcterms:created>
  <dcterms:modified xsi:type="dcterms:W3CDTF">2014-10-31T10:24:02Z</dcterms:modified>
</cp:coreProperties>
</file>